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36"/>
  </p:notesMasterIdLst>
  <p:handoutMasterIdLst>
    <p:handoutMasterId r:id="rId37"/>
  </p:handoutMasterIdLst>
  <p:sldIdLst>
    <p:sldId id="416" r:id="rId6"/>
    <p:sldId id="471" r:id="rId7"/>
    <p:sldId id="496" r:id="rId8"/>
    <p:sldId id="474" r:id="rId9"/>
    <p:sldId id="472" r:id="rId10"/>
    <p:sldId id="475" r:id="rId11"/>
    <p:sldId id="476" r:id="rId12"/>
    <p:sldId id="477" r:id="rId13"/>
    <p:sldId id="478" r:id="rId14"/>
    <p:sldId id="479" r:id="rId15"/>
    <p:sldId id="482" r:id="rId16"/>
    <p:sldId id="484" r:id="rId17"/>
    <p:sldId id="485" r:id="rId18"/>
    <p:sldId id="486" r:id="rId19"/>
    <p:sldId id="487" r:id="rId20"/>
    <p:sldId id="488" r:id="rId21"/>
    <p:sldId id="480" r:id="rId22"/>
    <p:sldId id="489" r:id="rId23"/>
    <p:sldId id="490" r:id="rId24"/>
    <p:sldId id="491" r:id="rId25"/>
    <p:sldId id="492" r:id="rId26"/>
    <p:sldId id="493" r:id="rId27"/>
    <p:sldId id="481" r:id="rId28"/>
    <p:sldId id="494" r:id="rId29"/>
    <p:sldId id="497" r:id="rId30"/>
    <p:sldId id="498" r:id="rId31"/>
    <p:sldId id="500" r:id="rId32"/>
    <p:sldId id="501" r:id="rId33"/>
    <p:sldId id="461" r:id="rId34"/>
    <p:sldId id="350"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93" userDrawn="1">
          <p15:clr>
            <a:srgbClr val="A4A3A4"/>
          </p15:clr>
        </p15:guide>
        <p15:guide id="2" pos="1844" userDrawn="1">
          <p15:clr>
            <a:srgbClr val="A4A3A4"/>
          </p15:clr>
        </p15:guide>
        <p15:guide id="3" pos="7287" userDrawn="1">
          <p15:clr>
            <a:srgbClr val="A4A3A4"/>
          </p15:clr>
        </p15:guide>
        <p15:guide id="4" orient="horz" pos="890" userDrawn="1">
          <p15:clr>
            <a:srgbClr val="A4A3A4"/>
          </p15:clr>
        </p15:guide>
        <p15:guide id="5" orient="horz" pos="3884" userDrawn="1">
          <p15:clr>
            <a:srgbClr val="A4A3A4"/>
          </p15:clr>
        </p15:guide>
        <p15:guide id="6" pos="5110" userDrawn="1">
          <p15:clr>
            <a:srgbClr val="A4A3A4"/>
          </p15:clr>
        </p15:guide>
        <p15:guide id="7" orient="horz" pos="3045" userDrawn="1">
          <p15:clr>
            <a:srgbClr val="A4A3A4"/>
          </p15:clr>
        </p15:guide>
        <p15:guide id="8" orient="horz" pos="2614" userDrawn="1">
          <p15:clr>
            <a:srgbClr val="A4A3A4"/>
          </p15:clr>
        </p15:guide>
        <p15:guide id="9" orient="horz" pos="3158" userDrawn="1">
          <p15:clr>
            <a:srgbClr val="A4A3A4"/>
          </p15:clr>
        </p15:guide>
        <p15:guide id="10" orient="horz" pos="663" userDrawn="1">
          <p15:clr>
            <a:srgbClr val="A4A3A4"/>
          </p15:clr>
        </p15:guide>
        <p15:guide id="11" orient="horz" pos="3816" userDrawn="1">
          <p15:clr>
            <a:srgbClr val="A4A3A4"/>
          </p15:clr>
        </p15:guide>
        <p15:guide id="12" pos="1050" userDrawn="1">
          <p15:clr>
            <a:srgbClr val="A4A3A4"/>
          </p15:clr>
        </p15:guide>
        <p15:guide id="13" pos="3500" userDrawn="1">
          <p15:clr>
            <a:srgbClr val="A4A3A4"/>
          </p15:clr>
        </p15:guide>
        <p15:guide id="14" pos="4883" userDrawn="1">
          <p15:clr>
            <a:srgbClr val="A4A3A4"/>
          </p15:clr>
        </p15:guide>
        <p15:guide id="15" pos="6108" userDrawn="1">
          <p15:clr>
            <a:srgbClr val="A4A3A4"/>
          </p15:clr>
        </p15:guide>
        <p15:guide id="16" orient="horz" pos="16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2012"/>
    <a:srgbClr val="87F4A4"/>
    <a:srgbClr val="FD89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95"/>
    <p:restoredTop sz="84537"/>
  </p:normalViewPr>
  <p:slideViewPr>
    <p:cSldViewPr snapToGrid="0" snapToObjects="1">
      <p:cViewPr>
        <p:scale>
          <a:sx n="80" d="100"/>
          <a:sy n="80" d="100"/>
        </p:scale>
        <p:origin x="592" y="88"/>
      </p:cViewPr>
      <p:guideLst>
        <p:guide pos="393"/>
        <p:guide pos="1844"/>
        <p:guide pos="7287"/>
        <p:guide orient="horz" pos="890"/>
        <p:guide orient="horz" pos="3884"/>
        <p:guide pos="5110"/>
        <p:guide orient="horz" pos="3045"/>
        <p:guide orient="horz" pos="2614"/>
        <p:guide orient="horz" pos="3158"/>
        <p:guide orient="horz" pos="663"/>
        <p:guide orient="horz" pos="3816"/>
        <p:guide pos="1050"/>
        <p:guide pos="3500"/>
        <p:guide pos="4883"/>
        <p:guide pos="6108"/>
        <p:guide orient="horz" pos="1684"/>
      </p:guideLst>
    </p:cSldViewPr>
  </p:slideViewPr>
  <p:notesTextViewPr>
    <p:cViewPr>
      <p:scale>
        <a:sx n="1" d="1"/>
        <a:sy n="1" d="1"/>
      </p:scale>
      <p:origin x="0" y="0"/>
    </p:cViewPr>
  </p:notesTextViewPr>
  <p:sorterViewPr>
    <p:cViewPr>
      <p:scale>
        <a:sx n="122" d="100"/>
        <a:sy n="122" d="100"/>
      </p:scale>
      <p:origin x="0" y="0"/>
    </p:cViewPr>
  </p:sorterViewPr>
  <p:notesViewPr>
    <p:cSldViewPr snapToGrid="0" snapToObjects="1" showGuides="1">
      <p:cViewPr varScale="1">
        <p:scale>
          <a:sx n="70" d="100"/>
          <a:sy n="70" d="100"/>
        </p:scale>
        <p:origin x="2824" y="176"/>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customXml" Target="../customXml/item4.xml"/><Relationship Id="rId5" Type="http://schemas.openxmlformats.org/officeDocument/2006/relationships/slideMaster" Target="slideMasters/slideMaster1.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notesMaster" Target="notesMasters/notesMaster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8175C78-FD3B-8B45-948A-843CB41E6930}" type="slidenum">
              <a:rPr lang="en-US" smtClean="0"/>
              <a:t>‹#›</a:t>
            </a:fld>
            <a:endParaRPr lang="en-US"/>
          </a:p>
        </p:txBody>
      </p:sp>
      <p:sp>
        <p:nvSpPr>
          <p:cNvPr id="6" name="Date Placeholder 5"/>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550CFF-F399-0849-8DB3-4C973F1B9E71}" type="datetimeFigureOut">
              <a:rPr lang="en-GB" smtClean="0"/>
              <a:t>19/08/2018</a:t>
            </a:fld>
            <a:endParaRPr lang="en-GB"/>
          </a:p>
        </p:txBody>
      </p:sp>
    </p:spTree>
    <p:extLst>
      <p:ext uri="{BB962C8B-B14F-4D97-AF65-F5344CB8AC3E}">
        <p14:creationId xmlns:p14="http://schemas.microsoft.com/office/powerpoint/2010/main" val="21091165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E19544-68FF-8744-AC7F-286BE28AA5B2}" type="datetimeFigureOut">
              <a:rPr lang="en-US" smtClean="0"/>
              <a:t>8/19/18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833B24-1A92-534A-B4BB-6BFEC0023A44}" type="slidenum">
              <a:rPr lang="en-US" smtClean="0"/>
              <a:t>‹#›</a:t>
            </a:fld>
            <a:endParaRPr lang="en-US"/>
          </a:p>
        </p:txBody>
      </p:sp>
    </p:spTree>
    <p:extLst>
      <p:ext uri="{BB962C8B-B14F-4D97-AF65-F5344CB8AC3E}">
        <p14:creationId xmlns:p14="http://schemas.microsoft.com/office/powerpoint/2010/main" val="2052370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With thanks</a:t>
            </a:r>
            <a:r>
              <a:rPr lang="en-GB" baseline="0" dirty="0" smtClean="0"/>
              <a:t> to Marcus </a:t>
            </a:r>
            <a:r>
              <a:rPr lang="en-GB" baseline="0" dirty="0" err="1" smtClean="0"/>
              <a:t>Ojala</a:t>
            </a:r>
            <a:r>
              <a:rPr lang="en-GB" baseline="0" dirty="0" smtClean="0"/>
              <a:t> and Lauri </a:t>
            </a:r>
            <a:r>
              <a:rPr lang="en-GB" baseline="0" dirty="0" err="1" smtClean="0"/>
              <a:t>Kovanen</a:t>
            </a:r>
            <a:r>
              <a:rPr lang="en-GB" baseline="0" dirty="0" smtClean="0"/>
              <a:t>.</a:t>
            </a:r>
          </a:p>
          <a:p>
            <a:endParaRPr lang="en-GB" baseline="0" dirty="0" smtClean="0"/>
          </a:p>
          <a:p>
            <a:r>
              <a:rPr lang="en-GB" baseline="0" dirty="0" smtClean="0"/>
              <a:t>Paper: https://</a:t>
            </a:r>
            <a:r>
              <a:rPr lang="en-GB" baseline="0" dirty="0" err="1" smtClean="0"/>
              <a:t>arxiv.org</a:t>
            </a:r>
            <a:r>
              <a:rPr lang="en-GB" baseline="0" dirty="0" smtClean="0"/>
              <a:t>/pdf/1806.02588.pdf</a:t>
            </a:r>
          </a:p>
          <a:p>
            <a:r>
              <a:rPr lang="en-GB" baseline="0" dirty="0" smtClean="0"/>
              <a:t>Code: https://</a:t>
            </a:r>
            <a:r>
              <a:rPr lang="en-GB" baseline="0" dirty="0" err="1" smtClean="0"/>
              <a:t>github.com</a:t>
            </a:r>
            <a:r>
              <a:rPr lang="en-GB" baseline="0" dirty="0" smtClean="0"/>
              <a:t>/</a:t>
            </a:r>
            <a:r>
              <a:rPr lang="en-GB" baseline="0" dirty="0" err="1" smtClean="0"/>
              <a:t>liuchbryan</a:t>
            </a:r>
            <a:r>
              <a:rPr lang="en-GB" baseline="0" dirty="0" smtClean="0"/>
              <a:t>/</a:t>
            </a:r>
            <a:r>
              <a:rPr lang="en-GB" baseline="0" dirty="0" err="1" smtClean="0"/>
              <a:t>fb_lift_study_design</a:t>
            </a:r>
            <a:endParaRPr lang="en-GB" baseline="0" dirty="0" smtClean="0"/>
          </a:p>
          <a:p>
            <a:endParaRPr lang="en-GB" baseline="0" dirty="0" smtClean="0"/>
          </a:p>
          <a:p>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1</a:t>
            </a:fld>
            <a:endParaRPr lang="en-US"/>
          </a:p>
        </p:txBody>
      </p:sp>
    </p:spTree>
    <p:extLst>
      <p:ext uri="{BB962C8B-B14F-4D97-AF65-F5344CB8AC3E}">
        <p14:creationId xmlns:p14="http://schemas.microsoft.com/office/powerpoint/2010/main" val="19855286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11</a:t>
            </a:fld>
            <a:endParaRPr lang="en-US"/>
          </a:p>
        </p:txBody>
      </p:sp>
    </p:spTree>
    <p:extLst>
      <p:ext uri="{BB962C8B-B14F-4D97-AF65-F5344CB8AC3E}">
        <p14:creationId xmlns:p14="http://schemas.microsoft.com/office/powerpoint/2010/main" val="47520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a:t>
            </a:r>
            <a:r>
              <a:rPr lang="en-US" sz="1200" dirty="0" smtClean="0"/>
              <a:t>The control group is scaled so that the size (not necessarily the # of conversions) of the groups match.</a:t>
            </a:r>
          </a:p>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12</a:t>
            </a:fld>
            <a:endParaRPr lang="en-US"/>
          </a:p>
        </p:txBody>
      </p:sp>
    </p:spTree>
    <p:extLst>
      <p:ext uri="{BB962C8B-B14F-4D97-AF65-F5344CB8AC3E}">
        <p14:creationId xmlns:p14="http://schemas.microsoft.com/office/powerpoint/2010/main" val="10140382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13</a:t>
            </a:fld>
            <a:endParaRPr lang="en-US"/>
          </a:p>
        </p:txBody>
      </p:sp>
    </p:spTree>
    <p:extLst>
      <p:ext uri="{BB962C8B-B14F-4D97-AF65-F5344CB8AC3E}">
        <p14:creationId xmlns:p14="http://schemas.microsoft.com/office/powerpoint/2010/main" val="2065031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baseline="0" dirty="0" smtClean="0"/>
                  <a:t>Conversion rate for unreached audiences assumed to be the same as they do not see ads.</a:t>
                </a:r>
              </a:p>
              <a:p>
                <a:endParaRPr lang="en-GB" baseline="0" dirty="0" smtClean="0"/>
              </a:p>
              <a:p>
                <a14:m>
                  <m:oMath xmlns:m="http://schemas.openxmlformats.org/officeDocument/2006/math">
                    <m:r>
                      <a:rPr lang="en-GB" b="0" i="1" baseline="0" smtClean="0">
                        <a:latin typeface="Cambria Math" charset="0"/>
                      </a:rPr>
                      <m:t>𝑟</m:t>
                    </m:r>
                  </m:oMath>
                </a14:m>
                <a:r>
                  <a:rPr lang="en-GB" baseline="0" dirty="0" smtClean="0"/>
                  <a:t> can be defined as </a:t>
                </a:r>
                <a14:m>
                  <m:oMath xmlns:m="http://schemas.openxmlformats.org/officeDocument/2006/math">
                    <m:sSub>
                      <m:sSubPr>
                        <m:ctrlPr>
                          <a:rPr lang="en-GB" b="0" i="1" baseline="0" smtClean="0">
                            <a:latin typeface="Cambria Math" charset="0"/>
                          </a:rPr>
                        </m:ctrlPr>
                      </m:sSubPr>
                      <m:e>
                        <m:r>
                          <a:rPr lang="en-GB" b="0" i="1" baseline="0" smtClean="0">
                            <a:latin typeface="Cambria Math" charset="0"/>
                          </a:rPr>
                          <m:t>𝑅</m:t>
                        </m:r>
                      </m:e>
                      <m:sub>
                        <m:r>
                          <a:rPr lang="en-GB" b="0" i="1" baseline="0" smtClean="0">
                            <a:latin typeface="Cambria Math" charset="0"/>
                          </a:rPr>
                          <m:t>𝑆</m:t>
                        </m:r>
                      </m:sub>
                    </m:sSub>
                  </m:oMath>
                </a14:m>
                <a:r>
                  <a:rPr lang="en-GB" baseline="0" dirty="0" smtClean="0"/>
                  <a:t>/</a:t>
                </a:r>
                <a14:m>
                  <m:oMath xmlns:m="http://schemas.openxmlformats.org/officeDocument/2006/math">
                    <m:sSub>
                      <m:sSubPr>
                        <m:ctrlPr>
                          <a:rPr lang="en-GB" b="0" i="1" baseline="0" dirty="0" smtClean="0">
                            <a:latin typeface="Cambria Math" charset="0"/>
                          </a:rPr>
                        </m:ctrlPr>
                      </m:sSubPr>
                      <m:e>
                        <m:r>
                          <a:rPr lang="en-GB" b="0" i="1" baseline="0" dirty="0" smtClean="0">
                            <a:latin typeface="Cambria Math" charset="0"/>
                          </a:rPr>
                          <m:t>𝑈</m:t>
                        </m:r>
                      </m:e>
                      <m:sub>
                        <m:r>
                          <a:rPr lang="en-GB" b="0" i="1" baseline="0" dirty="0" smtClean="0">
                            <a:latin typeface="Cambria Math" charset="0"/>
                          </a:rPr>
                          <m:t>𝑆</m:t>
                        </m:r>
                      </m:sub>
                    </m:sSub>
                  </m:oMath>
                </a14:m>
                <a:r>
                  <a:rPr lang="en-GB" baseline="0" dirty="0" smtClean="0"/>
                  <a:t> as the conversion rate between the two groups are assumed to be the same.</a:t>
                </a:r>
              </a:p>
            </p:txBody>
          </p:sp>
        </mc:Choice>
        <mc:Fallback xmlns="">
          <p:sp>
            <p:nvSpPr>
              <p:cNvPr id="3" name="Notes Placeholder 2"/>
              <p:cNvSpPr>
                <a:spLocks noGrp="1"/>
              </p:cNvSpPr>
              <p:nvPr>
                <p:ph type="body" idx="1"/>
              </p:nvPr>
            </p:nvSpPr>
            <p:spPr/>
            <p:txBody>
              <a:bodyPr/>
              <a:lstStyle/>
              <a:p>
                <a:r>
                  <a:rPr lang="en-GB" baseline="0" dirty="0" smtClean="0"/>
                  <a:t>Conversion rate for unreached audiences assumed to be the same as they do not see ads.</a:t>
                </a:r>
              </a:p>
              <a:p>
                <a:endParaRPr lang="en-GB" baseline="0" dirty="0" smtClean="0"/>
              </a:p>
              <a:p>
                <a:r>
                  <a:rPr lang="en-GB" b="0" i="0" baseline="0" smtClean="0">
                    <a:latin typeface="Cambria Math" charset="0"/>
                  </a:rPr>
                  <a:t>𝑟</a:t>
                </a:r>
                <a:r>
                  <a:rPr lang="en-GB" baseline="0" dirty="0" smtClean="0"/>
                  <a:t> can be defined as </a:t>
                </a:r>
                <a:r>
                  <a:rPr lang="en-GB" b="0" i="0" baseline="0" smtClean="0">
                    <a:latin typeface="Cambria Math" charset="0"/>
                  </a:rPr>
                  <a:t>𝑅_𝑆</a:t>
                </a:r>
                <a:r>
                  <a:rPr lang="en-GB" baseline="0" dirty="0" smtClean="0"/>
                  <a:t>/</a:t>
                </a:r>
                <a:r>
                  <a:rPr lang="en-GB" b="0" i="0" baseline="0" dirty="0" smtClean="0">
                    <a:latin typeface="Cambria Math" charset="0"/>
                  </a:rPr>
                  <a:t>𝑈_𝑆</a:t>
                </a:r>
                <a:r>
                  <a:rPr lang="en-GB" baseline="0" dirty="0" smtClean="0"/>
                  <a:t> as the conversion rate between the two groups are assumed to be the same.</a:t>
                </a:r>
                <a:endParaRPr lang="en-GB" baseline="0" dirty="0" smtClean="0"/>
              </a:p>
            </p:txBody>
          </p:sp>
        </mc:Fallback>
      </mc:AlternateContent>
      <p:sp>
        <p:nvSpPr>
          <p:cNvPr id="4" name="Slide Number Placeholder 3"/>
          <p:cNvSpPr>
            <a:spLocks noGrp="1"/>
          </p:cNvSpPr>
          <p:nvPr>
            <p:ph type="sldNum" sz="quarter" idx="10"/>
          </p:nvPr>
        </p:nvSpPr>
        <p:spPr/>
        <p:txBody>
          <a:bodyPr/>
          <a:lstStyle/>
          <a:p>
            <a:fld id="{FD833B24-1A92-534A-B4BB-6BFEC0023A44}" type="slidenum">
              <a:rPr lang="en-US" smtClean="0"/>
              <a:t>14</a:t>
            </a:fld>
            <a:endParaRPr lang="en-US"/>
          </a:p>
        </p:txBody>
      </p:sp>
    </p:spTree>
    <p:extLst>
      <p:ext uri="{BB962C8B-B14F-4D97-AF65-F5344CB8AC3E}">
        <p14:creationId xmlns:p14="http://schemas.microsoft.com/office/powerpoint/2010/main" val="230134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15</a:t>
            </a:fld>
            <a:endParaRPr lang="en-US"/>
          </a:p>
        </p:txBody>
      </p:sp>
    </p:spTree>
    <p:extLst>
      <p:ext uri="{BB962C8B-B14F-4D97-AF65-F5344CB8AC3E}">
        <p14:creationId xmlns:p14="http://schemas.microsoft.com/office/powerpoint/2010/main" val="8398758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Note the # conversions originating from the unreached audiences in both groups does not contribute to the outcome (or mean) of the </a:t>
            </a:r>
            <a:r>
              <a:rPr lang="en-GB" baseline="0" dirty="0" err="1" smtClean="0"/>
              <a:t>incrementality</a:t>
            </a:r>
            <a:r>
              <a:rPr lang="en-GB" baseline="0" dirty="0" smtClean="0"/>
              <a:t>/lift of the campaign, though they contribute to the variance of the </a:t>
            </a:r>
            <a:r>
              <a:rPr lang="en-GB" baseline="0" dirty="0" err="1" smtClean="0"/>
              <a:t>incrementality</a:t>
            </a:r>
            <a:r>
              <a:rPr lang="en-GB" baseline="0" dirty="0" smtClean="0"/>
              <a:t>/lift, and should be taken into account when running statistical tests.</a:t>
            </a:r>
          </a:p>
          <a:p>
            <a:endParaRPr lang="en-GB" baseline="0" dirty="0" smtClean="0"/>
          </a:p>
          <a:p>
            <a:r>
              <a:rPr lang="en-GB" baseline="0" dirty="0" smtClean="0"/>
              <a:t>The # conversion arising from “reached” audience of the scaled control is also known as the counterfactual # conversions in Gordon et al.</a:t>
            </a:r>
          </a:p>
          <a:p>
            <a:endParaRPr lang="en-GB" baseline="0" dirty="0" smtClean="0"/>
          </a:p>
          <a:p>
            <a:r>
              <a:rPr lang="en-GB" baseline="0" dirty="0" smtClean="0"/>
              <a:t>NHST: Null Hypothesis Significance Testing</a:t>
            </a:r>
          </a:p>
        </p:txBody>
      </p:sp>
      <p:sp>
        <p:nvSpPr>
          <p:cNvPr id="4" name="Slide Number Placeholder 3"/>
          <p:cNvSpPr>
            <a:spLocks noGrp="1"/>
          </p:cNvSpPr>
          <p:nvPr>
            <p:ph type="sldNum" sz="quarter" idx="10"/>
          </p:nvPr>
        </p:nvSpPr>
        <p:spPr/>
        <p:txBody>
          <a:bodyPr/>
          <a:lstStyle/>
          <a:p>
            <a:fld id="{FD833B24-1A92-534A-B4BB-6BFEC0023A44}" type="slidenum">
              <a:rPr lang="en-US" smtClean="0"/>
              <a:t>16</a:t>
            </a:fld>
            <a:endParaRPr lang="en-US"/>
          </a:p>
        </p:txBody>
      </p:sp>
    </p:spTree>
    <p:extLst>
      <p:ext uri="{BB962C8B-B14F-4D97-AF65-F5344CB8AC3E}">
        <p14:creationId xmlns:p14="http://schemas.microsoft.com/office/powerpoint/2010/main" val="275433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17</a:t>
            </a:fld>
            <a:endParaRPr lang="en-US"/>
          </a:p>
        </p:txBody>
      </p:sp>
    </p:spTree>
    <p:extLst>
      <p:ext uri="{BB962C8B-B14F-4D97-AF65-F5344CB8AC3E}">
        <p14:creationId xmlns:p14="http://schemas.microsoft.com/office/powerpoint/2010/main" val="865147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baseline="0" dirty="0" smtClean="0"/>
                  <a:t>For example, we can assume </a:t>
                </a:r>
                <a14:m>
                  <m:oMath xmlns:m="http://schemas.openxmlformats.org/officeDocument/2006/math">
                    <m:sSub>
                      <m:sSubPr>
                        <m:ctrlPr>
                          <a:rPr lang="en-GB" b="0" i="1" baseline="0" smtClean="0">
                            <a:latin typeface="Cambria Math" charset="0"/>
                          </a:rPr>
                        </m:ctrlPr>
                      </m:sSubPr>
                      <m:e>
                        <m:r>
                          <a:rPr lang="en-GB" b="0" i="1" baseline="0" smtClean="0">
                            <a:latin typeface="Cambria Math" charset="0"/>
                          </a:rPr>
                          <m:t>𝐶</m:t>
                        </m:r>
                      </m:e>
                      <m:sub>
                        <m:r>
                          <a:rPr lang="en-GB" b="0" i="1" baseline="0" smtClean="0">
                            <a:latin typeface="Cambria Math" charset="0"/>
                          </a:rPr>
                          <m:t>𝑇</m:t>
                        </m:r>
                      </m:sub>
                    </m:sSub>
                  </m:oMath>
                </a14:m>
                <a:r>
                  <a:rPr lang="en-GB" baseline="0" dirty="0" smtClean="0"/>
                  <a:t> (total # conversions in the test group) and </a:t>
                </a:r>
                <a14:m>
                  <m:oMath xmlns:m="http://schemas.openxmlformats.org/officeDocument/2006/math">
                    <m:sSub>
                      <m:sSubPr>
                        <m:ctrlPr>
                          <a:rPr lang="en-GB" b="0" i="1" baseline="0" smtClean="0">
                            <a:latin typeface="Cambria Math" charset="0"/>
                          </a:rPr>
                        </m:ctrlPr>
                      </m:sSubPr>
                      <m:e>
                        <m:r>
                          <a:rPr lang="en-GB" b="0" i="1" baseline="0" smtClean="0">
                            <a:latin typeface="Cambria Math" charset="0"/>
                          </a:rPr>
                          <m:t>𝐶</m:t>
                        </m:r>
                      </m:e>
                      <m:sub>
                        <m:r>
                          <a:rPr lang="en-GB" b="0" i="1" baseline="0" smtClean="0">
                            <a:latin typeface="Cambria Math" charset="0"/>
                          </a:rPr>
                          <m:t>𝐶</m:t>
                        </m:r>
                      </m:sub>
                    </m:sSub>
                  </m:oMath>
                </a14:m>
                <a:r>
                  <a:rPr lang="en-GB" baseline="0" dirty="0" smtClean="0"/>
                  <a:t> (total # conversions in the control group) to follow some gamma distribution if we wanted to do continuous monitoring instead of fixed-horizon NHST. This is because gammas are good conjugate distributions for Poisson likelihoods.</a:t>
                </a:r>
              </a:p>
              <a:p>
                <a:endParaRPr lang="en-GB" baseline="0" dirty="0" smtClean="0"/>
              </a:p>
              <a:p>
                <a:r>
                  <a:rPr lang="en-GB" baseline="0" dirty="0" smtClean="0"/>
                  <a:t>It is also desirable to model metrics like spend using a heavy-tailed distribution (e.g. log-normal, power-law distributions).</a:t>
                </a:r>
              </a:p>
            </p:txBody>
          </p:sp>
        </mc:Choice>
        <mc:Fallback xmlns="">
          <p:sp>
            <p:nvSpPr>
              <p:cNvPr id="3" name="Notes Placeholder 2"/>
              <p:cNvSpPr>
                <a:spLocks noGrp="1"/>
              </p:cNvSpPr>
              <p:nvPr>
                <p:ph type="body" idx="1"/>
              </p:nvPr>
            </p:nvSpPr>
            <p:spPr/>
            <p:txBody>
              <a:bodyPr/>
              <a:lstStyle/>
              <a:p>
                <a:r>
                  <a:rPr lang="en-GB" baseline="0" dirty="0" smtClean="0"/>
                  <a:t>For example, we can assume </a:t>
                </a:r>
                <a:r>
                  <a:rPr lang="en-GB" b="0" i="0" baseline="0" smtClean="0">
                    <a:latin typeface="Cambria Math" charset="0"/>
                  </a:rPr>
                  <a:t>𝐶_𝑇</a:t>
                </a:r>
                <a:r>
                  <a:rPr lang="en-GB" baseline="0" dirty="0" smtClean="0"/>
                  <a:t> and </a:t>
                </a:r>
                <a:r>
                  <a:rPr lang="en-GB" b="0" i="0" baseline="0" smtClean="0">
                    <a:latin typeface="Cambria Math" charset="0"/>
                  </a:rPr>
                  <a:t>𝐶_𝐶</a:t>
                </a:r>
                <a:r>
                  <a:rPr lang="en-GB" baseline="0" dirty="0" smtClean="0"/>
                  <a:t> to follow some gamma distribution if we wanted to do continuous monitoring instead of fixed-horizon NHST. This is because gammas are good conjugate distributions for Poisson likelihoods.</a:t>
                </a:r>
              </a:p>
              <a:p>
                <a:endParaRPr lang="en-GB" baseline="0" dirty="0" smtClean="0"/>
              </a:p>
              <a:p>
                <a:r>
                  <a:rPr lang="en-GB" baseline="0" dirty="0" smtClean="0"/>
                  <a:t>It is also desirable to model metrics like spend using a heavy-tailed distribution (e.g. log-normal, power-law distributions).</a:t>
                </a:r>
              </a:p>
            </p:txBody>
          </p:sp>
        </mc:Fallback>
      </mc:AlternateContent>
      <p:sp>
        <p:nvSpPr>
          <p:cNvPr id="4" name="Slide Number Placeholder 3"/>
          <p:cNvSpPr>
            <a:spLocks noGrp="1"/>
          </p:cNvSpPr>
          <p:nvPr>
            <p:ph type="sldNum" sz="quarter" idx="10"/>
          </p:nvPr>
        </p:nvSpPr>
        <p:spPr/>
        <p:txBody>
          <a:bodyPr/>
          <a:lstStyle/>
          <a:p>
            <a:fld id="{FD833B24-1A92-534A-B4BB-6BFEC0023A44}" type="slidenum">
              <a:rPr lang="en-US" smtClean="0"/>
              <a:t>18</a:t>
            </a:fld>
            <a:endParaRPr lang="en-US"/>
          </a:p>
        </p:txBody>
      </p:sp>
    </p:spTree>
    <p:extLst>
      <p:ext uri="{BB962C8B-B14F-4D97-AF65-F5344CB8AC3E}">
        <p14:creationId xmlns:p14="http://schemas.microsoft.com/office/powerpoint/2010/main" val="18154577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baseline="0" dirty="0" smtClean="0"/>
                  <a:t>* </a:t>
                </a:r>
                <a:r>
                  <a:rPr lang="en-GB" dirty="0" smtClean="0"/>
                  <a:t>For Facebook lift studies, test power is dependent on the minimum detectable lift </a:t>
                </a:r>
                <a14:m>
                  <m:oMath xmlns:m="http://schemas.openxmlformats.org/officeDocument/2006/math">
                    <m:sSub>
                      <m:sSubPr>
                        <m:ctrlPr>
                          <a:rPr lang="en-GB" b="0" i="1" dirty="0" smtClean="0">
                            <a:latin typeface="Cambria Math" charset="0"/>
                          </a:rPr>
                        </m:ctrlPr>
                      </m:sSubPr>
                      <m:e>
                        <m:r>
                          <a:rPr lang="en-GB" i="1" dirty="0" smtClean="0">
                            <a:latin typeface="Cambria Math" charset="0"/>
                          </a:rPr>
                          <m:t>𝐿</m:t>
                        </m:r>
                      </m:e>
                      <m:sub>
                        <m:r>
                          <a:rPr lang="en-GB" b="0" i="1" dirty="0" smtClean="0">
                            <a:latin typeface="Cambria Math" charset="0"/>
                          </a:rPr>
                          <m:t>𝑚</m:t>
                        </m:r>
                      </m:sub>
                    </m:sSub>
                  </m:oMath>
                </a14:m>
                <a:r>
                  <a:rPr lang="en-GB" dirty="0" smtClean="0"/>
                  <a:t>, the number of expected conversions in the control group </a:t>
                </a:r>
                <a14:m>
                  <m:oMath xmlns:m="http://schemas.openxmlformats.org/officeDocument/2006/math">
                    <m:r>
                      <a:rPr lang="en-GB" i="1" smtClean="0">
                        <a:latin typeface="Cambria Math" charset="0"/>
                        <a:ea typeface="Cambria Math" charset="0"/>
                        <a:cs typeface="Cambria Math" charset="0"/>
                      </a:rPr>
                      <m:t>𝔼</m:t>
                    </m:r>
                    <m:r>
                      <a:rPr lang="en-GB" b="0" i="1" smtClean="0">
                        <a:latin typeface="Cambria Math" charset="0"/>
                        <a:ea typeface="Cambria Math" charset="0"/>
                        <a:cs typeface="Cambria Math" charset="0"/>
                      </a:rPr>
                      <m:t>(</m:t>
                    </m:r>
                    <m:sSub>
                      <m:sSubPr>
                        <m:ctrlPr>
                          <a:rPr lang="en-GB" b="0" i="1" smtClean="0">
                            <a:latin typeface="Cambria Math" charset="0"/>
                            <a:ea typeface="Cambria Math" charset="0"/>
                            <a:cs typeface="Cambria Math" charset="0"/>
                          </a:rPr>
                        </m:ctrlPr>
                      </m:sSubPr>
                      <m:e>
                        <m:r>
                          <a:rPr lang="en-GB" b="0" i="1" smtClean="0">
                            <a:latin typeface="Cambria Math" charset="0"/>
                            <a:ea typeface="Cambria Math" charset="0"/>
                            <a:cs typeface="Cambria Math" charset="0"/>
                          </a:rPr>
                          <m:t>𝐶</m:t>
                        </m:r>
                      </m:e>
                      <m:sub>
                        <m:r>
                          <a:rPr lang="en-GB" b="0" i="1" smtClean="0">
                            <a:latin typeface="Cambria Math" charset="0"/>
                            <a:ea typeface="Cambria Math" charset="0"/>
                            <a:cs typeface="Cambria Math" charset="0"/>
                          </a:rPr>
                          <m:t>𝐶</m:t>
                        </m:r>
                      </m:sub>
                    </m:sSub>
                    <m:r>
                      <a:rPr lang="en-GB" b="0" i="1" smtClean="0">
                        <a:latin typeface="Cambria Math" charset="0"/>
                        <a:ea typeface="Cambria Math" charset="0"/>
                        <a:cs typeface="Cambria Math" charset="0"/>
                      </a:rPr>
                      <m:t>)</m:t>
                    </m:r>
                  </m:oMath>
                </a14:m>
                <a:r>
                  <a:rPr lang="en-GB" dirty="0" smtClean="0"/>
                  <a:t>, the scaling factor relating the size of the test group to the control group </a:t>
                </a:r>
                <a14:m>
                  <m:oMath xmlns:m="http://schemas.openxmlformats.org/officeDocument/2006/math">
                    <m:r>
                      <a:rPr lang="en-GB" i="1" dirty="0" smtClean="0">
                        <a:latin typeface="Cambria Math" charset="0"/>
                      </a:rPr>
                      <m:t>𝑠</m:t>
                    </m:r>
                  </m:oMath>
                </a14:m>
                <a:r>
                  <a:rPr lang="en-GB" dirty="0" smtClean="0"/>
                  <a:t>, and the reach </a:t>
                </a:r>
                <a14:m>
                  <m:oMath xmlns:m="http://schemas.openxmlformats.org/officeDocument/2006/math">
                    <m:r>
                      <a:rPr lang="en-GB" i="1" dirty="0" smtClean="0">
                        <a:latin typeface="Cambria Math" charset="0"/>
                      </a:rPr>
                      <m:t>𝑟</m:t>
                    </m:r>
                  </m:oMath>
                </a14:m>
                <a:r>
                  <a:rPr lang="en-GB" dirty="0" smtClean="0"/>
                  <a:t>, which in turn</a:t>
                </a:r>
                <a:r>
                  <a:rPr lang="en-GB" baseline="0" dirty="0" smtClean="0"/>
                  <a:t> </a:t>
                </a:r>
                <a:r>
                  <a:rPr lang="en-GB" dirty="0" smtClean="0"/>
                  <a:t>depends on many variables, in particular ad spend.</a:t>
                </a:r>
                <a:endParaRPr lang="en-GB" baseline="0" dirty="0" smtClean="0"/>
              </a:p>
            </p:txBody>
          </p:sp>
        </mc:Choice>
        <mc:Fallback xmlns="">
          <p:sp>
            <p:nvSpPr>
              <p:cNvPr id="3" name="Notes Placeholder 2"/>
              <p:cNvSpPr>
                <a:spLocks noGrp="1"/>
              </p:cNvSpPr>
              <p:nvPr>
                <p:ph type="body" idx="1"/>
              </p:nvPr>
            </p:nvSpPr>
            <p:spPr/>
            <p:txBody>
              <a:bodyPr/>
              <a:lstStyle/>
              <a:p>
                <a:r>
                  <a:rPr lang="en-GB" baseline="0" dirty="0" smtClean="0"/>
                  <a:t>* </a:t>
                </a:r>
                <a:r>
                  <a:rPr lang="en-GB" dirty="0" smtClean="0"/>
                  <a:t>For Facebook lift studies, test power is dependent on the minimum detectable lift </a:t>
                </a:r>
                <a:r>
                  <a:rPr lang="en-GB" i="0" dirty="0" smtClean="0">
                    <a:latin typeface="Cambria Math" charset="0"/>
                  </a:rPr>
                  <a:t>𝐿</a:t>
                </a:r>
                <a:r>
                  <a:rPr lang="en-GB" b="0" i="0" dirty="0" smtClean="0">
                    <a:latin typeface="Cambria Math" charset="0"/>
                  </a:rPr>
                  <a:t>_𝑚</a:t>
                </a:r>
                <a:r>
                  <a:rPr lang="en-GB" dirty="0" smtClean="0"/>
                  <a:t>, the number of expected conversions in the control group </a:t>
                </a:r>
                <a:r>
                  <a:rPr lang="en-GB" i="0" smtClean="0">
                    <a:latin typeface="Cambria Math" charset="0"/>
                    <a:ea typeface="Cambria Math" charset="0"/>
                    <a:cs typeface="Cambria Math" charset="0"/>
                  </a:rPr>
                  <a:t>𝔼</a:t>
                </a:r>
                <a:r>
                  <a:rPr lang="en-GB" b="0" i="0" smtClean="0">
                    <a:latin typeface="Cambria Math" charset="0"/>
                    <a:ea typeface="Cambria Math" charset="0"/>
                    <a:cs typeface="Cambria Math" charset="0"/>
                  </a:rPr>
                  <a:t>(𝐶_𝐶)</a:t>
                </a:r>
                <a:r>
                  <a:rPr lang="en-GB" dirty="0" smtClean="0"/>
                  <a:t>, the scaling factor relating the size of the test group to the control group </a:t>
                </a:r>
                <a:r>
                  <a:rPr lang="en-GB" i="0" dirty="0" smtClean="0">
                    <a:latin typeface="Cambria Math" charset="0"/>
                  </a:rPr>
                  <a:t>𝑠</a:t>
                </a:r>
                <a:r>
                  <a:rPr lang="en-GB" dirty="0" smtClean="0"/>
                  <a:t>, and the reach </a:t>
                </a:r>
                <a:r>
                  <a:rPr lang="en-GB" i="0" dirty="0" smtClean="0">
                    <a:latin typeface="Cambria Math" charset="0"/>
                  </a:rPr>
                  <a:t>𝑟</a:t>
                </a:r>
                <a:r>
                  <a:rPr lang="en-GB" dirty="0" smtClean="0"/>
                  <a:t>, which in turn</a:t>
                </a:r>
                <a:r>
                  <a:rPr lang="en-GB" baseline="0" dirty="0" smtClean="0"/>
                  <a:t> </a:t>
                </a:r>
                <a:r>
                  <a:rPr lang="en-GB" dirty="0" smtClean="0"/>
                  <a:t>depends on many variables, in particular ad spend.</a:t>
                </a:r>
                <a:endParaRPr lang="en-GB" baseline="0" dirty="0" smtClean="0"/>
              </a:p>
            </p:txBody>
          </p:sp>
        </mc:Fallback>
      </mc:AlternateContent>
      <p:sp>
        <p:nvSpPr>
          <p:cNvPr id="4" name="Slide Number Placeholder 3"/>
          <p:cNvSpPr>
            <a:spLocks noGrp="1"/>
          </p:cNvSpPr>
          <p:nvPr>
            <p:ph type="sldNum" sz="quarter" idx="10"/>
          </p:nvPr>
        </p:nvSpPr>
        <p:spPr/>
        <p:txBody>
          <a:bodyPr/>
          <a:lstStyle/>
          <a:p>
            <a:fld id="{FD833B24-1A92-534A-B4BB-6BFEC0023A44}" type="slidenum">
              <a:rPr lang="en-US" smtClean="0"/>
              <a:t>19</a:t>
            </a:fld>
            <a:endParaRPr lang="en-US"/>
          </a:p>
        </p:txBody>
      </p:sp>
    </p:spTree>
    <p:extLst>
      <p:ext uri="{BB962C8B-B14F-4D97-AF65-F5344CB8AC3E}">
        <p14:creationId xmlns:p14="http://schemas.microsoft.com/office/powerpoint/2010/main" val="19152443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Note Facebook defaults running a two-tailed test with 90% confidence / 10% significance. Using results from a one-tailed test with 5% significance yields identical result if the ad campaign has non-negative </a:t>
            </a:r>
            <a:r>
              <a:rPr lang="en-GB" baseline="0" dirty="0" err="1" smtClean="0"/>
              <a:t>incrementality</a:t>
            </a:r>
            <a:r>
              <a:rPr lang="en-GB" baseline="0" dirty="0" smtClean="0"/>
              <a:t>.</a:t>
            </a:r>
          </a:p>
        </p:txBody>
      </p:sp>
      <p:sp>
        <p:nvSpPr>
          <p:cNvPr id="4" name="Slide Number Placeholder 3"/>
          <p:cNvSpPr>
            <a:spLocks noGrp="1"/>
          </p:cNvSpPr>
          <p:nvPr>
            <p:ph type="sldNum" sz="quarter" idx="10"/>
          </p:nvPr>
        </p:nvSpPr>
        <p:spPr/>
        <p:txBody>
          <a:bodyPr/>
          <a:lstStyle/>
          <a:p>
            <a:fld id="{FD833B24-1A92-534A-B4BB-6BFEC0023A44}" type="slidenum">
              <a:rPr lang="en-US" smtClean="0"/>
              <a:t>20</a:t>
            </a:fld>
            <a:endParaRPr lang="en-US"/>
          </a:p>
        </p:txBody>
      </p:sp>
    </p:spTree>
    <p:extLst>
      <p:ext uri="{BB962C8B-B14F-4D97-AF65-F5344CB8AC3E}">
        <p14:creationId xmlns:p14="http://schemas.microsoft.com/office/powerpoint/2010/main" val="139388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[1] </a:t>
            </a:r>
            <a:r>
              <a:rPr lang="en-GB" dirty="0" smtClean="0"/>
              <a:t>Zenith. 2018. Advertising Expenditure Forecasts March 2018. (2018). https://www. </a:t>
            </a:r>
            <a:r>
              <a:rPr lang="en-GB" dirty="0" err="1" smtClean="0"/>
              <a:t>zenithmedia.com</a:t>
            </a:r>
            <a:r>
              <a:rPr lang="en-GB" dirty="0" smtClean="0"/>
              <a:t>/product/advertising-expenditure-forecasts-march-2018/</a:t>
            </a:r>
          </a:p>
          <a:p>
            <a:r>
              <a:rPr lang="en-GB" baseline="0" dirty="0" smtClean="0"/>
              <a:t>[2] </a:t>
            </a:r>
            <a:r>
              <a:rPr lang="en-GB" dirty="0" smtClean="0"/>
              <a:t>Facebook Inc. 2018. Facebook Reports Fourth Quarter and Full Year 2017 Results. (2018). https://</a:t>
            </a:r>
            <a:r>
              <a:rPr lang="en-GB" dirty="0" err="1" smtClean="0"/>
              <a:t>investor.fb.com</a:t>
            </a:r>
            <a:r>
              <a:rPr lang="en-GB" dirty="0" smtClean="0"/>
              <a:t>/investor-news/press-release-details/2018/ Facebook-Reports-Fourth-Quarter-and-Full-Year-2017-Results/</a:t>
            </a:r>
            <a:r>
              <a:rPr lang="en-GB" dirty="0" err="1" smtClean="0"/>
              <a:t>default.aspx</a:t>
            </a:r>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a:t>
            </a:fld>
            <a:endParaRPr lang="en-US"/>
          </a:p>
        </p:txBody>
      </p:sp>
    </p:spTree>
    <p:extLst>
      <p:ext uri="{BB962C8B-B14F-4D97-AF65-F5344CB8AC3E}">
        <p14:creationId xmlns:p14="http://schemas.microsoft.com/office/powerpoint/2010/main" val="1803813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21</a:t>
            </a:fld>
            <a:endParaRPr lang="en-US"/>
          </a:p>
        </p:txBody>
      </p:sp>
    </p:spTree>
    <p:extLst>
      <p:ext uri="{BB962C8B-B14F-4D97-AF65-F5344CB8AC3E}">
        <p14:creationId xmlns:p14="http://schemas.microsoft.com/office/powerpoint/2010/main" val="16859382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22</a:t>
            </a:fld>
            <a:endParaRPr lang="en-US"/>
          </a:p>
        </p:txBody>
      </p:sp>
    </p:spTree>
    <p:extLst>
      <p:ext uri="{BB962C8B-B14F-4D97-AF65-F5344CB8AC3E}">
        <p14:creationId xmlns:p14="http://schemas.microsoft.com/office/powerpoint/2010/main" val="78129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23</a:t>
            </a:fld>
            <a:endParaRPr lang="en-US"/>
          </a:p>
        </p:txBody>
      </p:sp>
    </p:spTree>
    <p:extLst>
      <p:ext uri="{BB962C8B-B14F-4D97-AF65-F5344CB8AC3E}">
        <p14:creationId xmlns:p14="http://schemas.microsoft.com/office/powerpoint/2010/main" val="5765951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24</a:t>
            </a:fld>
            <a:endParaRPr lang="en-US"/>
          </a:p>
        </p:txBody>
      </p:sp>
    </p:spTree>
    <p:extLst>
      <p:ext uri="{BB962C8B-B14F-4D97-AF65-F5344CB8AC3E}">
        <p14:creationId xmlns:p14="http://schemas.microsoft.com/office/powerpoint/2010/main" val="1788500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Note due to a change in what you do to the population in the cell, the number of conversions for the reached/unreached audience of the test/control group, and hence the </a:t>
            </a:r>
            <a:r>
              <a:rPr lang="en-GB" baseline="0" dirty="0" err="1" smtClean="0"/>
              <a:t>incrementality</a:t>
            </a:r>
            <a:r>
              <a:rPr lang="en-GB" baseline="0" dirty="0" smtClean="0"/>
              <a:t> and lift, are very likely to be different.</a:t>
            </a:r>
          </a:p>
        </p:txBody>
      </p:sp>
      <p:sp>
        <p:nvSpPr>
          <p:cNvPr id="4" name="Slide Number Placeholder 3"/>
          <p:cNvSpPr>
            <a:spLocks noGrp="1"/>
          </p:cNvSpPr>
          <p:nvPr>
            <p:ph type="sldNum" sz="quarter" idx="10"/>
          </p:nvPr>
        </p:nvSpPr>
        <p:spPr/>
        <p:txBody>
          <a:bodyPr/>
          <a:lstStyle/>
          <a:p>
            <a:fld id="{FD833B24-1A92-534A-B4BB-6BFEC0023A44}" type="slidenum">
              <a:rPr lang="en-US" smtClean="0"/>
              <a:t>25</a:t>
            </a:fld>
            <a:endParaRPr lang="en-US"/>
          </a:p>
        </p:txBody>
      </p:sp>
    </p:spTree>
    <p:extLst>
      <p:ext uri="{BB962C8B-B14F-4D97-AF65-F5344CB8AC3E}">
        <p14:creationId xmlns:p14="http://schemas.microsoft.com/office/powerpoint/2010/main" val="1082113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26</a:t>
            </a:fld>
            <a:endParaRPr lang="en-US"/>
          </a:p>
        </p:txBody>
      </p:sp>
    </p:spTree>
    <p:extLst>
      <p:ext uri="{BB962C8B-B14F-4D97-AF65-F5344CB8AC3E}">
        <p14:creationId xmlns:p14="http://schemas.microsoft.com/office/powerpoint/2010/main" val="1764069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Here we assume the number of conversions (or sample size) in the control group of the single cell study is equal to the number of conversions in the Cell A control group of the multi-cell study.</a:t>
            </a:r>
          </a:p>
          <a:p>
            <a:endParaRPr lang="en-GB" baseline="0" dirty="0" smtClean="0"/>
          </a:p>
          <a:p>
            <a:r>
              <a:rPr lang="en-GB" baseline="0" dirty="0" smtClean="0"/>
              <a:t>The frequency density represents the number of simulations done to obtain the distributions - it has nothing to do with the sample size / number of conversions in </a:t>
            </a:r>
            <a:r>
              <a:rPr lang="en-GB" baseline="0" smtClean="0"/>
              <a:t>each group featured. </a:t>
            </a:r>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27</a:t>
            </a:fld>
            <a:endParaRPr lang="en-US"/>
          </a:p>
        </p:txBody>
      </p:sp>
    </p:spTree>
    <p:extLst>
      <p:ext uri="{BB962C8B-B14F-4D97-AF65-F5344CB8AC3E}">
        <p14:creationId xmlns:p14="http://schemas.microsoft.com/office/powerpoint/2010/main" val="127378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28</a:t>
            </a:fld>
            <a:endParaRPr lang="en-US"/>
          </a:p>
        </p:txBody>
      </p:sp>
    </p:spTree>
    <p:extLst>
      <p:ext uri="{BB962C8B-B14F-4D97-AF65-F5344CB8AC3E}">
        <p14:creationId xmlns:p14="http://schemas.microsoft.com/office/powerpoint/2010/main" val="13304876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29</a:t>
            </a:fld>
            <a:endParaRPr lang="en-US"/>
          </a:p>
        </p:txBody>
      </p:sp>
    </p:spTree>
    <p:extLst>
      <p:ext uri="{BB962C8B-B14F-4D97-AF65-F5344CB8AC3E}">
        <p14:creationId xmlns:p14="http://schemas.microsoft.com/office/powerpoint/2010/main" val="548375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Illustration source: https://</a:t>
            </a:r>
            <a:r>
              <a:rPr lang="en-GB" baseline="0" dirty="0" err="1" smtClean="0"/>
              <a:t>missyward.com</a:t>
            </a:r>
            <a:r>
              <a:rPr lang="en-GB" baseline="0" dirty="0" smtClean="0"/>
              <a:t>/</a:t>
            </a:r>
            <a:r>
              <a:rPr lang="en-GB" baseline="0" dirty="0" err="1" smtClean="0"/>
              <a:t>affiliate_marketing</a:t>
            </a:r>
            <a:r>
              <a:rPr lang="en-GB" baseline="0" dirty="0" smtClean="0"/>
              <a:t>/affiliate-marketing-smart-merchants-road-to-incrementality-and-roi/</a:t>
            </a:r>
          </a:p>
        </p:txBody>
      </p:sp>
      <p:sp>
        <p:nvSpPr>
          <p:cNvPr id="4" name="Slide Number Placeholder 3"/>
          <p:cNvSpPr>
            <a:spLocks noGrp="1"/>
          </p:cNvSpPr>
          <p:nvPr>
            <p:ph type="sldNum" sz="quarter" idx="10"/>
          </p:nvPr>
        </p:nvSpPr>
        <p:spPr/>
        <p:txBody>
          <a:bodyPr/>
          <a:lstStyle/>
          <a:p>
            <a:fld id="{FD833B24-1A92-534A-B4BB-6BFEC0023A44}" type="slidenum">
              <a:rPr lang="en-US" smtClean="0"/>
              <a:t>3</a:t>
            </a:fld>
            <a:endParaRPr lang="en-US"/>
          </a:p>
        </p:txBody>
      </p:sp>
    </p:spTree>
    <p:extLst>
      <p:ext uri="{BB962C8B-B14F-4D97-AF65-F5344CB8AC3E}">
        <p14:creationId xmlns:p14="http://schemas.microsoft.com/office/powerpoint/2010/main" val="130640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Illustration source: Facebook</a:t>
            </a:r>
          </a:p>
        </p:txBody>
      </p:sp>
      <p:sp>
        <p:nvSpPr>
          <p:cNvPr id="4" name="Slide Number Placeholder 3"/>
          <p:cNvSpPr>
            <a:spLocks noGrp="1"/>
          </p:cNvSpPr>
          <p:nvPr>
            <p:ph type="sldNum" sz="quarter" idx="10"/>
          </p:nvPr>
        </p:nvSpPr>
        <p:spPr/>
        <p:txBody>
          <a:bodyPr/>
          <a:lstStyle/>
          <a:p>
            <a:fld id="{FD833B24-1A92-534A-B4BB-6BFEC0023A44}" type="slidenum">
              <a:rPr lang="en-US" smtClean="0"/>
              <a:t>4</a:t>
            </a:fld>
            <a:endParaRPr lang="en-US"/>
          </a:p>
        </p:txBody>
      </p:sp>
    </p:spTree>
    <p:extLst>
      <p:ext uri="{BB962C8B-B14F-4D97-AF65-F5344CB8AC3E}">
        <p14:creationId xmlns:p14="http://schemas.microsoft.com/office/powerpoint/2010/main" val="288562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u="sng" baseline="0" dirty="0" smtClean="0"/>
              <a:t>Reached/unreached audience</a:t>
            </a:r>
            <a:r>
              <a:rPr lang="en-GB" u="none" baseline="0" dirty="0" smtClean="0"/>
              <a:t> </a:t>
            </a:r>
            <a:r>
              <a:rPr lang="en-GB" baseline="0" dirty="0" smtClean="0"/>
              <a:t>- The existence of the unreached audience can be due to the advertiser losing every bid on a particular user, or when the bid is won, the ad is shown off screen. As shown later, the unreached audience does not move the primary test metric, but they do contribute extra variance around the given value.</a:t>
            </a:r>
          </a:p>
          <a:p>
            <a:endParaRPr lang="en-GB" baseline="0" dirty="0" smtClean="0"/>
          </a:p>
          <a:p>
            <a:r>
              <a:rPr lang="en-GB" u="sng" dirty="0" smtClean="0"/>
              <a:t>Scaled control group</a:t>
            </a:r>
            <a:r>
              <a:rPr lang="en-GB" dirty="0" smtClean="0"/>
              <a:t> - If the control group is scaled up, the variance increases. Likewise the variance decreases if the control group is scaled down.</a:t>
            </a:r>
          </a:p>
          <a:p>
            <a:endParaRPr lang="en-GB" baseline="0" dirty="0" smtClean="0"/>
          </a:p>
          <a:p>
            <a:r>
              <a:rPr lang="en-GB" u="sng" baseline="0" dirty="0" smtClean="0"/>
              <a:t>Facebook-controlled test/control split</a:t>
            </a:r>
            <a:r>
              <a:rPr lang="en-GB" baseline="0" dirty="0" smtClean="0"/>
              <a:t> </a:t>
            </a:r>
            <a:r>
              <a:rPr lang="mr-IN" baseline="0" dirty="0" smtClean="0"/>
              <a:t>–</a:t>
            </a:r>
            <a:r>
              <a:rPr lang="en-GB" baseline="0" dirty="0" smtClean="0"/>
              <a:t> This means usual statistical techniques like bootstrap/permutation test is not available.</a:t>
            </a:r>
          </a:p>
        </p:txBody>
      </p:sp>
      <p:sp>
        <p:nvSpPr>
          <p:cNvPr id="4" name="Slide Number Placeholder 3"/>
          <p:cNvSpPr>
            <a:spLocks noGrp="1"/>
          </p:cNvSpPr>
          <p:nvPr>
            <p:ph type="sldNum" sz="quarter" idx="10"/>
          </p:nvPr>
        </p:nvSpPr>
        <p:spPr/>
        <p:txBody>
          <a:bodyPr/>
          <a:lstStyle/>
          <a:p>
            <a:fld id="{FD833B24-1A92-534A-B4BB-6BFEC0023A44}" type="slidenum">
              <a:rPr lang="en-US" smtClean="0"/>
              <a:t>6</a:t>
            </a:fld>
            <a:endParaRPr lang="en-US"/>
          </a:p>
        </p:txBody>
      </p:sp>
    </p:spTree>
    <p:extLst>
      <p:ext uri="{BB962C8B-B14F-4D97-AF65-F5344CB8AC3E}">
        <p14:creationId xmlns:p14="http://schemas.microsoft.com/office/powerpoint/2010/main" val="7687320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[3] </a:t>
            </a:r>
            <a:r>
              <a:rPr lang="en-GB" dirty="0" smtClean="0"/>
              <a:t>C.H. Bryan Liu and Benjamin Paul Chamberlain. 2018. Online Controlled Experiments for Personalised e-Commerce Strategies: Design, Challenges, and Pitfalls. </a:t>
            </a:r>
            <a:r>
              <a:rPr lang="en-GB" dirty="0" err="1" smtClean="0"/>
              <a:t>arXiv</a:t>
            </a:r>
            <a:r>
              <a:rPr lang="en-GB" dirty="0" smtClean="0"/>
              <a:t> preprint arXiv:1803.06258 (2018).</a:t>
            </a:r>
          </a:p>
          <a:p>
            <a:endParaRPr lang="en-GB" baseline="0" dirty="0" smtClean="0"/>
          </a:p>
          <a:p>
            <a:r>
              <a:rPr lang="en-GB" dirty="0" smtClean="0"/>
              <a:t>* While Facebook reports the </a:t>
            </a:r>
            <a:r>
              <a:rPr lang="en-GB" dirty="0" err="1" smtClean="0"/>
              <a:t>incrementality</a:t>
            </a:r>
            <a:r>
              <a:rPr lang="en-GB" dirty="0" smtClean="0"/>
              <a:t> of each individual cell in a multi-cell lift study, they do not report if the </a:t>
            </a:r>
            <a:r>
              <a:rPr lang="en-GB" dirty="0" err="1" smtClean="0"/>
              <a:t>incrementality</a:t>
            </a:r>
            <a:r>
              <a:rPr lang="en-GB" dirty="0" smtClean="0"/>
              <a:t> difference is statistically significant, nor advise on the statistical power or sample size required to design the experiment.</a:t>
            </a:r>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7</a:t>
            </a:fld>
            <a:endParaRPr lang="en-US"/>
          </a:p>
        </p:txBody>
      </p:sp>
    </p:spTree>
    <p:extLst>
      <p:ext uri="{BB962C8B-B14F-4D97-AF65-F5344CB8AC3E}">
        <p14:creationId xmlns:p14="http://schemas.microsoft.com/office/powerpoint/2010/main" val="1395416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err="1" smtClean="0"/>
              <a:t>Illustation</a:t>
            </a:r>
            <a:r>
              <a:rPr lang="en-GB" baseline="0" dirty="0" smtClean="0"/>
              <a:t>: https://</a:t>
            </a:r>
            <a:r>
              <a:rPr lang="en-GB" baseline="0" dirty="0" err="1" smtClean="0"/>
              <a:t>www.illustrationsource.com</a:t>
            </a:r>
            <a:r>
              <a:rPr lang="en-GB" baseline="0" dirty="0" smtClean="0"/>
              <a:t>/stock/image/510019/man-with-ladder-facing-friend-across-canyon/?&amp;</a:t>
            </a:r>
            <a:r>
              <a:rPr lang="en-GB" baseline="0" dirty="0" err="1" smtClean="0"/>
              <a:t>results_per_page</a:t>
            </a:r>
            <a:r>
              <a:rPr lang="en-GB" baseline="0" dirty="0" smtClean="0"/>
              <a:t>=1&amp;detail=</a:t>
            </a:r>
            <a:r>
              <a:rPr lang="en-GB" baseline="0" dirty="0" err="1" smtClean="0"/>
              <a:t>TRUE&amp;page</a:t>
            </a:r>
            <a:r>
              <a:rPr lang="en-GB" baseline="0" dirty="0" smtClean="0"/>
              <a:t>=1</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[4] Brett R. Gordon, Florian </a:t>
            </a:r>
            <a:r>
              <a:rPr lang="en-GB" dirty="0" err="1" smtClean="0"/>
              <a:t>Zettelmeyer</a:t>
            </a:r>
            <a:r>
              <a:rPr lang="en-GB" dirty="0" smtClean="0"/>
              <a:t>, Neha Bhargava, and Dan </a:t>
            </a:r>
            <a:r>
              <a:rPr lang="en-GB" dirty="0" err="1" smtClean="0"/>
              <a:t>Chapsky</a:t>
            </a:r>
            <a:r>
              <a:rPr lang="en-GB" dirty="0" smtClean="0"/>
              <a:t>. 2017. A Comparison of Approaches to Advertising Measurement: Evidence from Big Field Experiments at Facebook. (2017). http://</a:t>
            </a:r>
            <a:r>
              <a:rPr lang="en-GB" dirty="0" err="1" smtClean="0"/>
              <a:t>www.kellogg.northwestern.edu</a:t>
            </a:r>
            <a:r>
              <a:rPr lang="en-GB" dirty="0" smtClean="0"/>
              <a:t>/faculty/</a:t>
            </a:r>
            <a:r>
              <a:rPr lang="en-GB" dirty="0" err="1" smtClean="0"/>
              <a:t>gordon_b</a:t>
            </a:r>
            <a:r>
              <a:rPr lang="en-GB" dirty="0" smtClean="0"/>
              <a:t>/files/</a:t>
            </a:r>
            <a:r>
              <a:rPr lang="en-GB" dirty="0" err="1" smtClean="0"/>
              <a:t>fb_comparison.pdf</a:t>
            </a:r>
            <a:r>
              <a:rPr lang="en-GB" dirty="0" smtClean="0"/>
              <a:t> White paper.</a:t>
            </a:r>
          </a:p>
          <a:p>
            <a:endParaRPr lang="en-GB" baseline="0" dirty="0" smtClean="0"/>
          </a:p>
        </p:txBody>
      </p:sp>
      <p:sp>
        <p:nvSpPr>
          <p:cNvPr id="4" name="Slide Number Placeholder 3"/>
          <p:cNvSpPr>
            <a:spLocks noGrp="1"/>
          </p:cNvSpPr>
          <p:nvPr>
            <p:ph type="sldNum" sz="quarter" idx="10"/>
          </p:nvPr>
        </p:nvSpPr>
        <p:spPr/>
        <p:txBody>
          <a:bodyPr/>
          <a:lstStyle/>
          <a:p>
            <a:fld id="{FD833B24-1A92-534A-B4BB-6BFEC0023A44}" type="slidenum">
              <a:rPr lang="en-US" smtClean="0"/>
              <a:t>8</a:t>
            </a:fld>
            <a:endParaRPr lang="en-US"/>
          </a:p>
        </p:txBody>
      </p:sp>
    </p:spTree>
    <p:extLst>
      <p:ext uri="{BB962C8B-B14F-4D97-AF65-F5344CB8AC3E}">
        <p14:creationId xmlns:p14="http://schemas.microsoft.com/office/powerpoint/2010/main" val="4946142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[4] Brett R. Gordon, Florian </a:t>
            </a:r>
            <a:r>
              <a:rPr lang="en-GB" dirty="0" err="1" smtClean="0"/>
              <a:t>Zettelmeyer</a:t>
            </a:r>
            <a:r>
              <a:rPr lang="en-GB" dirty="0" smtClean="0"/>
              <a:t>, Neha Bhargava, and Dan </a:t>
            </a:r>
            <a:r>
              <a:rPr lang="en-GB" dirty="0" err="1" smtClean="0"/>
              <a:t>Chapsky</a:t>
            </a:r>
            <a:r>
              <a:rPr lang="en-GB" dirty="0" smtClean="0"/>
              <a:t>. 2017. A Comparison of Approaches to Advertising Measurement: Evidence from Big Field Experiments at Facebook. (2017). http://</a:t>
            </a:r>
            <a:r>
              <a:rPr lang="en-GB" dirty="0" err="1" smtClean="0"/>
              <a:t>www.kellogg.northwestern.edu</a:t>
            </a:r>
            <a:r>
              <a:rPr lang="en-GB" dirty="0" smtClean="0"/>
              <a:t>/ faculty/</a:t>
            </a:r>
            <a:r>
              <a:rPr lang="en-GB" dirty="0" err="1" smtClean="0"/>
              <a:t>gordon_b</a:t>
            </a:r>
            <a:r>
              <a:rPr lang="en-GB" dirty="0" smtClean="0"/>
              <a:t>/files/</a:t>
            </a:r>
            <a:r>
              <a:rPr lang="en-GB" dirty="0" err="1" smtClean="0"/>
              <a:t>fb_comparison.pdf</a:t>
            </a:r>
            <a:r>
              <a:rPr lang="en-GB" dirty="0" smtClean="0"/>
              <a:t> White paper.</a:t>
            </a:r>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9</a:t>
            </a:fld>
            <a:endParaRPr lang="en-US"/>
          </a:p>
        </p:txBody>
      </p:sp>
    </p:spTree>
    <p:extLst>
      <p:ext uri="{BB962C8B-B14F-4D97-AF65-F5344CB8AC3E}">
        <p14:creationId xmlns:p14="http://schemas.microsoft.com/office/powerpoint/2010/main" val="1534990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D833B24-1A92-534A-B4BB-6BFEC0023A44}" type="slidenum">
              <a:rPr lang="en-US" smtClean="0"/>
              <a:t>10</a:t>
            </a:fld>
            <a:endParaRPr lang="en-US"/>
          </a:p>
        </p:txBody>
      </p:sp>
    </p:spTree>
    <p:extLst>
      <p:ext uri="{BB962C8B-B14F-4D97-AF65-F5344CB8AC3E}">
        <p14:creationId xmlns:p14="http://schemas.microsoft.com/office/powerpoint/2010/main" val="2046365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microsoft.com/office/2007/relationships/hdphoto" Target="../media/hdphoto1.wdp"/></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microsoft.com/office/2007/relationships/hdphoto" Target="../media/hdphoto1.wdp"/></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 Id="rId3" Type="http://schemas.microsoft.com/office/2007/relationships/hdphoto" Target="../media/hdphoto1.wdp"/></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
            <a:ext cx="12192000" cy="6839025"/>
          </a:xfrm>
          <a:prstGeom prst="rect">
            <a:avLst/>
          </a:prstGeom>
        </p:spPr>
      </p:pic>
      <p:pic>
        <p:nvPicPr>
          <p:cNvPr id="8" name="Picture 7"/>
          <p:cNvPicPr>
            <a:picLocks noChangeAspect="1"/>
          </p:cNvPicPr>
          <p:nvPr userDrawn="1"/>
        </p:nvPicPr>
        <p:blipFill>
          <a:blip r:embed="rId3"/>
          <a:stretch>
            <a:fillRect/>
          </a:stretch>
        </p:blipFill>
        <p:spPr>
          <a:xfrm>
            <a:off x="2605644" y="2098756"/>
            <a:ext cx="6747077" cy="2641509"/>
          </a:xfrm>
          <a:prstGeom prst="rect">
            <a:avLst/>
          </a:prstGeom>
        </p:spPr>
      </p:pic>
    </p:spTree>
    <p:extLst>
      <p:ext uri="{BB962C8B-B14F-4D97-AF65-F5344CB8AC3E}">
        <p14:creationId xmlns:p14="http://schemas.microsoft.com/office/powerpoint/2010/main" val="178241568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content  and image WHI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39417" y="926250"/>
            <a:ext cx="6039678" cy="1211408"/>
          </a:xfrm>
        </p:spPr>
        <p:txBody>
          <a:bodyPr wrap="square" anchor="t">
            <a:noAutofit/>
          </a:bodyPr>
          <a:lstStyle>
            <a:lvl1pPr>
              <a:defRPr sz="4400"/>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639417" y="2363077"/>
            <a:ext cx="6039678" cy="443742"/>
          </a:xfrm>
        </p:spPr>
        <p:txBody>
          <a:bodyPr wrap="square" anchor="t">
            <a:noAutofit/>
          </a:bodyPr>
          <a:lstStyle>
            <a:lvl1pPr marL="0" indent="0">
              <a:buNone/>
              <a:defRPr sz="2000" b="1" i="0" spc="300">
                <a:solidFill>
                  <a:schemeClr val="tx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2" name="Text Placeholder 18"/>
          <p:cNvSpPr>
            <a:spLocks noGrp="1"/>
          </p:cNvSpPr>
          <p:nvPr>
            <p:ph type="body" sz="quarter" idx="10"/>
          </p:nvPr>
        </p:nvSpPr>
        <p:spPr>
          <a:xfrm>
            <a:off x="639417" y="3160643"/>
            <a:ext cx="6039678" cy="2805166"/>
          </a:xfrm>
        </p:spPr>
        <p:txBody>
          <a:bodyPr wrap="square">
            <a:noAutofit/>
          </a:bodyPr>
          <a:lstStyle>
            <a:lvl1pPr>
              <a:defRPr sz="1600"/>
            </a:lvl1pPr>
            <a:lvl2pPr marL="449263" indent="-225425">
              <a:tabLst/>
              <a:defRPr sz="1400"/>
            </a:lvl2pPr>
            <a:lvl3pPr marL="673100" indent="-223838">
              <a:tabLst/>
              <a:defRPr sz="1200"/>
            </a:lvl3pPr>
            <a:lvl4pPr marL="898525" indent="-225425">
              <a:tabLst/>
              <a:defRPr sz="1100"/>
            </a:lvl4pPr>
            <a:lvl5pPr marL="1157288" indent="-258763">
              <a:tabLst/>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0" name="Group 19"/>
          <p:cNvGrpSpPr/>
          <p:nvPr userDrawn="1"/>
        </p:nvGrpSpPr>
        <p:grpSpPr>
          <a:xfrm>
            <a:off x="9177070" y="6369693"/>
            <a:ext cx="2752831" cy="307777"/>
            <a:chOff x="9107496" y="6369693"/>
            <a:chExt cx="2752831" cy="307777"/>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22" name="TextBox 21"/>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smtClean="0">
                  <a:solidFill>
                    <a:schemeClr val="tx1"/>
                  </a:solidFill>
                  <a:latin typeface="Futura PT" charset="0"/>
                  <a:ea typeface="Futura PT" charset="0"/>
                  <a:cs typeface="Futura PT" charset="0"/>
                </a:rPr>
                <a:t>2018 </a:t>
              </a:r>
              <a:r>
                <a:rPr lang="en-GB" sz="1050" b="0" i="0" u="none" strike="noStrike" kern="1200" baseline="-25000" dirty="0" smtClean="0">
                  <a:solidFill>
                    <a:schemeClr val="tx1"/>
                  </a:solidFill>
                  <a:latin typeface="Futura PT" charset="0"/>
                  <a:ea typeface="Futura PT" charset="0"/>
                  <a:cs typeface="Futura PT" charset="0"/>
                </a:rPr>
                <a:t>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23" name="Rectangle 2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 LIU</a:t>
            </a:r>
            <a:endParaRPr lang="en-US" sz="1100" b="1" i="1" dirty="0">
              <a:latin typeface="Futura PT ExtraBold Oblique" charset="0"/>
              <a:ea typeface="Futura PT ExtraBold Oblique" charset="0"/>
              <a:cs typeface="Futura PT ExtraBold Oblique" charset="0"/>
            </a:endParaRPr>
          </a:p>
        </p:txBody>
      </p:sp>
      <p:sp>
        <p:nvSpPr>
          <p:cNvPr id="14" name="TextBox 13"/>
          <p:cNvSpPr txBox="1"/>
          <p:nvPr userDrawn="1"/>
        </p:nvSpPr>
        <p:spPr>
          <a:xfrm>
            <a:off x="238365" y="6385081"/>
            <a:ext cx="6573210" cy="276999"/>
          </a:xfrm>
          <a:prstGeom prst="rect">
            <a:avLst/>
          </a:prstGeom>
          <a:noFill/>
        </p:spPr>
        <p:txBody>
          <a:bodyPr wrap="none" rtlCol="0">
            <a:spAutoFit/>
          </a:bodyPr>
          <a:lstStyle/>
          <a:p>
            <a:r>
              <a:rPr lang="en-US" sz="1200" dirty="0" smtClean="0">
                <a:latin typeface="Futura Medium" charset="0"/>
                <a:ea typeface="Futura Medium" charset="0"/>
                <a:cs typeface="Futura Medium" charset="0"/>
              </a:rPr>
              <a:t>Liu, </a:t>
            </a:r>
            <a:r>
              <a:rPr lang="en-US" sz="1200" dirty="0" err="1" smtClean="0">
                <a:latin typeface="Futura Medium" charset="0"/>
                <a:ea typeface="Futura Medium" charset="0"/>
                <a:cs typeface="Futura Medium" charset="0"/>
              </a:rPr>
              <a:t>Bettaney</a:t>
            </a:r>
            <a:r>
              <a:rPr lang="en-US" sz="1200" dirty="0" smtClean="0">
                <a:latin typeface="Futura Medium" charset="0"/>
                <a:ea typeface="Futura Medium" charset="0"/>
                <a:cs typeface="Futura Medium" charset="0"/>
              </a:rPr>
              <a:t>,</a:t>
            </a:r>
            <a:r>
              <a:rPr lang="en-US" sz="1200" baseline="0" dirty="0" smtClean="0">
                <a:latin typeface="Futura Medium" charset="0"/>
                <a:ea typeface="Futura Medium" charset="0"/>
                <a:cs typeface="Futura Medium" charset="0"/>
              </a:rPr>
              <a:t> Chamberlain. </a:t>
            </a:r>
            <a:r>
              <a:rPr lang="en-US" sz="1200" dirty="0" smtClean="0">
                <a:latin typeface="Futura Medium" charset="0"/>
                <a:ea typeface="Futura Medium" charset="0"/>
                <a:cs typeface="Futura Medium" charset="0"/>
              </a:rPr>
              <a:t>Designing Experiments to Measure </a:t>
            </a:r>
            <a:r>
              <a:rPr lang="en-US" sz="1200" dirty="0" err="1" smtClean="0">
                <a:latin typeface="Futura Medium" charset="0"/>
                <a:ea typeface="Futura Medium" charset="0"/>
                <a:cs typeface="Futura Medium" charset="0"/>
              </a:rPr>
              <a:t>Incrementality</a:t>
            </a:r>
            <a:r>
              <a:rPr lang="en-US" sz="1200" dirty="0" smtClean="0">
                <a:latin typeface="Futura Medium" charset="0"/>
                <a:ea typeface="Futura Medium" charset="0"/>
                <a:cs typeface="Futura Medium" charset="0"/>
              </a:rPr>
              <a:t> on Facebook.</a:t>
            </a:r>
          </a:p>
        </p:txBody>
      </p:sp>
    </p:spTree>
    <p:extLst>
      <p:ext uri="{BB962C8B-B14F-4D97-AF65-F5344CB8AC3E}">
        <p14:creationId xmlns:p14="http://schemas.microsoft.com/office/powerpoint/2010/main" val="894721774"/>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whi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39417" y="926250"/>
            <a:ext cx="6039678" cy="1211408"/>
          </a:xfrm>
        </p:spPr>
        <p:txBody>
          <a:bodyPr wrap="square" anchor="t">
            <a:noAutofit/>
          </a:bodyPr>
          <a:lstStyle>
            <a:lvl1pPr>
              <a:defRPr sz="4400"/>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639417" y="2363077"/>
            <a:ext cx="6039678" cy="443742"/>
          </a:xfrm>
        </p:spPr>
        <p:txBody>
          <a:bodyPr wrap="square" anchor="t">
            <a:noAutofit/>
          </a:bodyPr>
          <a:lstStyle>
            <a:lvl1pPr marL="0" indent="0">
              <a:buNone/>
              <a:defRPr sz="2000" b="1" i="0" spc="300">
                <a:solidFill>
                  <a:schemeClr val="tx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2" name="Text Placeholder 18"/>
          <p:cNvSpPr>
            <a:spLocks noGrp="1"/>
          </p:cNvSpPr>
          <p:nvPr>
            <p:ph type="body" sz="quarter" idx="10"/>
          </p:nvPr>
        </p:nvSpPr>
        <p:spPr>
          <a:xfrm>
            <a:off x="639417" y="3160643"/>
            <a:ext cx="6039678" cy="2805166"/>
          </a:xfrm>
        </p:spPr>
        <p:txBody>
          <a:bodyPr wrap="square">
            <a:noAutofit/>
          </a:bodyPr>
          <a:lstStyle>
            <a:lvl1pPr>
              <a:defRPr sz="1600"/>
            </a:lvl1pPr>
            <a:lvl2pPr marL="449263" indent="-225425">
              <a:tabLst/>
              <a:defRPr sz="1400"/>
            </a:lvl2pPr>
            <a:lvl3pPr marL="673100" indent="-223838">
              <a:tabLst/>
              <a:defRPr sz="1200"/>
            </a:lvl3pPr>
            <a:lvl4pPr marL="898525" indent="-225425">
              <a:tabLst/>
              <a:defRPr sz="1100"/>
            </a:lvl4pPr>
            <a:lvl5pPr marL="1157288" indent="-258763">
              <a:tabLst/>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Rectangle 2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 LIU</a:t>
            </a:r>
            <a:endParaRPr lang="en-US" sz="1100" b="1" i="1" dirty="0">
              <a:latin typeface="Futura PT ExtraBold Oblique" charset="0"/>
              <a:ea typeface="Futura PT ExtraBold Oblique" charset="0"/>
              <a:cs typeface="Futura PT ExtraBold Oblique" charset="0"/>
            </a:endParaRPr>
          </a:p>
        </p:txBody>
      </p:sp>
      <p:grpSp>
        <p:nvGrpSpPr>
          <p:cNvPr id="13" name="Group 12"/>
          <p:cNvGrpSpPr/>
          <p:nvPr userDrawn="1"/>
        </p:nvGrpSpPr>
        <p:grpSpPr>
          <a:xfrm>
            <a:off x="9177070" y="6369693"/>
            <a:ext cx="2752831" cy="307777"/>
            <a:chOff x="9107496" y="6369693"/>
            <a:chExt cx="2752831" cy="307777"/>
          </a:xfrm>
        </p:grpSpPr>
        <p:pic>
          <p:nvPicPr>
            <p:cNvPr id="14" name="Picture 1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15" name="TextBox 14"/>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2018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17" name="TextBox 16"/>
          <p:cNvSpPr txBox="1"/>
          <p:nvPr userDrawn="1"/>
        </p:nvSpPr>
        <p:spPr>
          <a:xfrm>
            <a:off x="238365" y="6385081"/>
            <a:ext cx="6573210" cy="276999"/>
          </a:xfrm>
          <a:prstGeom prst="rect">
            <a:avLst/>
          </a:prstGeom>
          <a:noFill/>
        </p:spPr>
        <p:txBody>
          <a:bodyPr wrap="none" rtlCol="0">
            <a:spAutoFit/>
          </a:bodyPr>
          <a:lstStyle/>
          <a:p>
            <a:r>
              <a:rPr lang="en-US" sz="1200" dirty="0" smtClean="0">
                <a:latin typeface="Futura Medium" charset="0"/>
                <a:ea typeface="Futura Medium" charset="0"/>
                <a:cs typeface="Futura Medium" charset="0"/>
              </a:rPr>
              <a:t>Liu, </a:t>
            </a:r>
            <a:r>
              <a:rPr lang="en-US" sz="1200" dirty="0" err="1" smtClean="0">
                <a:latin typeface="Futura Medium" charset="0"/>
                <a:ea typeface="Futura Medium" charset="0"/>
                <a:cs typeface="Futura Medium" charset="0"/>
              </a:rPr>
              <a:t>Bettaney</a:t>
            </a:r>
            <a:r>
              <a:rPr lang="en-US" sz="1200" dirty="0" smtClean="0">
                <a:latin typeface="Futura Medium" charset="0"/>
                <a:ea typeface="Futura Medium" charset="0"/>
                <a:cs typeface="Futura Medium" charset="0"/>
              </a:rPr>
              <a:t>,</a:t>
            </a:r>
            <a:r>
              <a:rPr lang="en-US" sz="1200" baseline="0" dirty="0" smtClean="0">
                <a:latin typeface="Futura Medium" charset="0"/>
                <a:ea typeface="Futura Medium" charset="0"/>
                <a:cs typeface="Futura Medium" charset="0"/>
              </a:rPr>
              <a:t> Chamberlain. </a:t>
            </a:r>
            <a:r>
              <a:rPr lang="en-US" sz="1200" dirty="0" smtClean="0">
                <a:latin typeface="Futura Medium" charset="0"/>
                <a:ea typeface="Futura Medium" charset="0"/>
                <a:cs typeface="Futura Medium" charset="0"/>
              </a:rPr>
              <a:t>Designing Experiments to Measure </a:t>
            </a:r>
            <a:r>
              <a:rPr lang="en-US" sz="1200" dirty="0" err="1" smtClean="0">
                <a:latin typeface="Futura Medium" charset="0"/>
                <a:ea typeface="Futura Medium" charset="0"/>
                <a:cs typeface="Futura Medium" charset="0"/>
              </a:rPr>
              <a:t>Incrementality</a:t>
            </a:r>
            <a:r>
              <a:rPr lang="en-US" sz="1200" dirty="0" smtClean="0">
                <a:latin typeface="Futura Medium" charset="0"/>
                <a:ea typeface="Futura Medium" charset="0"/>
                <a:cs typeface="Futura Medium" charset="0"/>
              </a:rPr>
              <a:t> on Facebook.</a:t>
            </a:r>
          </a:p>
        </p:txBody>
      </p:sp>
    </p:spTree>
    <p:extLst>
      <p:ext uri="{BB962C8B-B14F-4D97-AF65-F5344CB8AC3E}">
        <p14:creationId xmlns:p14="http://schemas.microsoft.com/office/powerpoint/2010/main" val="154630509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WHITE">
    <p:spTree>
      <p:nvGrpSpPr>
        <p:cNvPr id="1" name=""/>
        <p:cNvGrpSpPr/>
        <p:nvPr/>
      </p:nvGrpSpPr>
      <p:grpSpPr>
        <a:xfrm>
          <a:off x="0" y="0"/>
          <a:ext cx="0" cy="0"/>
          <a:chOff x="0" y="0"/>
          <a:chExt cx="0" cy="0"/>
        </a:xfrm>
      </p:grpSpPr>
      <p:grpSp>
        <p:nvGrpSpPr>
          <p:cNvPr id="7" name="Group 6"/>
          <p:cNvGrpSpPr/>
          <p:nvPr userDrawn="1"/>
        </p:nvGrpSpPr>
        <p:grpSpPr>
          <a:xfrm>
            <a:off x="9177070" y="6369693"/>
            <a:ext cx="2752831" cy="307777"/>
            <a:chOff x="9107496" y="6369693"/>
            <a:chExt cx="2752831" cy="307777"/>
          </a:xfrm>
        </p:grpSpPr>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8" name="TextBox 7"/>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2018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10" name="Title 1"/>
          <p:cNvSpPr>
            <a:spLocks noGrp="1"/>
          </p:cNvSpPr>
          <p:nvPr>
            <p:ph type="title" hasCustomPrompt="1"/>
          </p:nvPr>
        </p:nvSpPr>
        <p:spPr>
          <a:xfrm>
            <a:off x="5512904" y="902895"/>
            <a:ext cx="6039678" cy="1211408"/>
          </a:xfrm>
        </p:spPr>
        <p:txBody>
          <a:bodyPr wrap="square" anchor="t">
            <a:noAutofit/>
          </a:bodyPr>
          <a:lstStyle>
            <a:lvl1pPr algn="r">
              <a:defRPr sz="4400"/>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5512904" y="2339722"/>
            <a:ext cx="6039678" cy="443742"/>
          </a:xfrm>
        </p:spPr>
        <p:txBody>
          <a:bodyPr wrap="square" anchor="t">
            <a:noAutofit/>
          </a:bodyPr>
          <a:lstStyle>
            <a:lvl1pPr marL="0" indent="0" algn="r">
              <a:buNone/>
              <a:defRPr sz="2000" b="1" i="0" spc="300">
                <a:solidFill>
                  <a:schemeClr val="tx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2" name="Text Placeholder 18"/>
          <p:cNvSpPr>
            <a:spLocks noGrp="1"/>
          </p:cNvSpPr>
          <p:nvPr>
            <p:ph type="body" sz="quarter" idx="10"/>
          </p:nvPr>
        </p:nvSpPr>
        <p:spPr>
          <a:xfrm>
            <a:off x="5512904" y="3160643"/>
            <a:ext cx="6039678" cy="2781811"/>
          </a:xfrm>
        </p:spPr>
        <p:txBody>
          <a:bodyPr wrap="square">
            <a:noAutofit/>
          </a:bodyPr>
          <a:lstStyle>
            <a:lvl1pPr algn="r">
              <a:defRPr sz="1600"/>
            </a:lvl1pPr>
            <a:lvl2pPr marL="449263" indent="-225425" algn="r">
              <a:tabLst/>
              <a:defRPr sz="1400"/>
            </a:lvl2pPr>
            <a:lvl3pPr marL="673100" indent="-223838" algn="r">
              <a:tabLst/>
              <a:defRPr sz="1200"/>
            </a:lvl3pPr>
            <a:lvl4pPr marL="898525" indent="-225425" algn="r">
              <a:tabLst/>
              <a:defRPr sz="1100"/>
            </a:lvl4pPr>
            <a:lvl5pPr marL="1157288" indent="-258763" algn="r">
              <a:tabLst/>
              <a:defRPr sz="105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Rectangle 1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 LIU</a:t>
            </a:r>
            <a:endParaRPr lang="en-US" sz="1100" b="1" i="1" dirty="0">
              <a:latin typeface="Futura PT ExtraBold Oblique" charset="0"/>
              <a:ea typeface="Futura PT ExtraBold Oblique" charset="0"/>
              <a:cs typeface="Futura PT ExtraBold Oblique" charset="0"/>
            </a:endParaRPr>
          </a:p>
        </p:txBody>
      </p:sp>
      <p:sp>
        <p:nvSpPr>
          <p:cNvPr id="15" name="TextBox 14"/>
          <p:cNvSpPr txBox="1"/>
          <p:nvPr userDrawn="1"/>
        </p:nvSpPr>
        <p:spPr>
          <a:xfrm>
            <a:off x="238365" y="6385081"/>
            <a:ext cx="6573210" cy="276999"/>
          </a:xfrm>
          <a:prstGeom prst="rect">
            <a:avLst/>
          </a:prstGeom>
          <a:noFill/>
        </p:spPr>
        <p:txBody>
          <a:bodyPr wrap="none" rtlCol="0">
            <a:spAutoFit/>
          </a:bodyPr>
          <a:lstStyle/>
          <a:p>
            <a:r>
              <a:rPr lang="en-US" sz="1200" dirty="0" smtClean="0">
                <a:latin typeface="Futura Medium" charset="0"/>
                <a:ea typeface="Futura Medium" charset="0"/>
                <a:cs typeface="Futura Medium" charset="0"/>
              </a:rPr>
              <a:t>Liu, </a:t>
            </a:r>
            <a:r>
              <a:rPr lang="en-US" sz="1200" dirty="0" err="1" smtClean="0">
                <a:latin typeface="Futura Medium" charset="0"/>
                <a:ea typeface="Futura Medium" charset="0"/>
                <a:cs typeface="Futura Medium" charset="0"/>
              </a:rPr>
              <a:t>Bettaney</a:t>
            </a:r>
            <a:r>
              <a:rPr lang="en-US" sz="1200" dirty="0" smtClean="0">
                <a:latin typeface="Futura Medium" charset="0"/>
                <a:ea typeface="Futura Medium" charset="0"/>
                <a:cs typeface="Futura Medium" charset="0"/>
              </a:rPr>
              <a:t>,</a:t>
            </a:r>
            <a:r>
              <a:rPr lang="en-US" sz="1200" baseline="0" dirty="0" smtClean="0">
                <a:latin typeface="Futura Medium" charset="0"/>
                <a:ea typeface="Futura Medium" charset="0"/>
                <a:cs typeface="Futura Medium" charset="0"/>
              </a:rPr>
              <a:t> Chamberlain. </a:t>
            </a:r>
            <a:r>
              <a:rPr lang="en-US" sz="1200" dirty="0" smtClean="0">
                <a:latin typeface="Futura Medium" charset="0"/>
                <a:ea typeface="Futura Medium" charset="0"/>
                <a:cs typeface="Futura Medium" charset="0"/>
              </a:rPr>
              <a:t>Designing Experiments to Measure </a:t>
            </a:r>
            <a:r>
              <a:rPr lang="en-US" sz="1200" dirty="0" err="1" smtClean="0">
                <a:latin typeface="Futura Medium" charset="0"/>
                <a:ea typeface="Futura Medium" charset="0"/>
                <a:cs typeface="Futura Medium" charset="0"/>
              </a:rPr>
              <a:t>Incrementality</a:t>
            </a:r>
            <a:r>
              <a:rPr lang="en-US" sz="1200" dirty="0" smtClean="0">
                <a:latin typeface="Futura Medium" charset="0"/>
                <a:ea typeface="Futura Medium" charset="0"/>
                <a:cs typeface="Futura Medium" charset="0"/>
              </a:rPr>
              <a:t> on Facebook.</a:t>
            </a:r>
          </a:p>
        </p:txBody>
      </p:sp>
    </p:spTree>
    <p:extLst>
      <p:ext uri="{BB962C8B-B14F-4D97-AF65-F5344CB8AC3E}">
        <p14:creationId xmlns:p14="http://schemas.microsoft.com/office/powerpoint/2010/main" val="70395805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whi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3064565" y="926250"/>
            <a:ext cx="6039678" cy="1211408"/>
          </a:xfrm>
        </p:spPr>
        <p:txBody>
          <a:bodyPr wrap="square" anchor="t">
            <a:noAutofit/>
          </a:bodyPr>
          <a:lstStyle>
            <a:lvl1pPr algn="ctr">
              <a:defRPr sz="4400"/>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3064565" y="2363077"/>
            <a:ext cx="6039678" cy="443742"/>
          </a:xfrm>
        </p:spPr>
        <p:txBody>
          <a:bodyPr wrap="square" anchor="t">
            <a:noAutofit/>
          </a:bodyPr>
          <a:lstStyle>
            <a:lvl1pPr marL="0" indent="0" algn="ctr">
              <a:buNone/>
              <a:defRPr sz="2000" b="1" i="0" spc="300">
                <a:solidFill>
                  <a:schemeClr val="tx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2" name="Text Placeholder 18"/>
          <p:cNvSpPr>
            <a:spLocks noGrp="1"/>
          </p:cNvSpPr>
          <p:nvPr>
            <p:ph type="body" sz="quarter" idx="10"/>
          </p:nvPr>
        </p:nvSpPr>
        <p:spPr>
          <a:xfrm>
            <a:off x="3064565" y="3160643"/>
            <a:ext cx="6039678" cy="2805166"/>
          </a:xfrm>
        </p:spPr>
        <p:txBody>
          <a:bodyPr wrap="square">
            <a:noAutofit/>
          </a:bodyPr>
          <a:lstStyle>
            <a:lvl1pPr marL="0" indent="0" algn="ctr">
              <a:buNone/>
              <a:defRPr sz="1600"/>
            </a:lvl1pPr>
            <a:lvl2pPr marL="223838" indent="0" algn="ctr">
              <a:buNone/>
              <a:tabLst/>
              <a:defRPr sz="1400"/>
            </a:lvl2pPr>
            <a:lvl3pPr marL="449262" indent="0" algn="ctr">
              <a:buNone/>
              <a:tabLst/>
              <a:defRPr sz="1200"/>
            </a:lvl3pPr>
            <a:lvl4pPr marL="673100" indent="0" algn="ctr">
              <a:buNone/>
              <a:tabLst/>
              <a:defRPr sz="1100"/>
            </a:lvl4pPr>
            <a:lvl5pPr marL="898525" indent="0" algn="ctr">
              <a:buNone/>
              <a:tabLst/>
              <a:defRPr sz="1050"/>
            </a:lvl5pPr>
          </a:lstStyle>
          <a:p>
            <a:pPr lvl="0"/>
            <a:r>
              <a:rPr lang="en-US" dirty="0" smtClean="0"/>
              <a:t>Click to edit Master text styles</a:t>
            </a:r>
          </a:p>
        </p:txBody>
      </p:sp>
      <p:grpSp>
        <p:nvGrpSpPr>
          <p:cNvPr id="20" name="Group 19"/>
          <p:cNvGrpSpPr/>
          <p:nvPr userDrawn="1"/>
        </p:nvGrpSpPr>
        <p:grpSpPr>
          <a:xfrm>
            <a:off x="9177070" y="6369693"/>
            <a:ext cx="2752831" cy="307777"/>
            <a:chOff x="9107496" y="6369693"/>
            <a:chExt cx="2752831" cy="307777"/>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22" name="TextBox 21"/>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2018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23" name="Rectangle 2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 LIU</a:t>
            </a:r>
            <a:endParaRPr lang="en-US" sz="1100" b="1" i="1" dirty="0">
              <a:latin typeface="Futura PT ExtraBold Oblique" charset="0"/>
              <a:ea typeface="Futura PT ExtraBold Oblique" charset="0"/>
              <a:cs typeface="Futura PT ExtraBold Oblique" charset="0"/>
            </a:endParaRPr>
          </a:p>
        </p:txBody>
      </p:sp>
      <p:sp>
        <p:nvSpPr>
          <p:cNvPr id="14" name="TextBox 13"/>
          <p:cNvSpPr txBox="1"/>
          <p:nvPr userDrawn="1"/>
        </p:nvSpPr>
        <p:spPr>
          <a:xfrm>
            <a:off x="238365" y="6385081"/>
            <a:ext cx="6573210" cy="276999"/>
          </a:xfrm>
          <a:prstGeom prst="rect">
            <a:avLst/>
          </a:prstGeom>
          <a:noFill/>
        </p:spPr>
        <p:txBody>
          <a:bodyPr wrap="none" rtlCol="0">
            <a:spAutoFit/>
          </a:bodyPr>
          <a:lstStyle/>
          <a:p>
            <a:r>
              <a:rPr lang="en-US" sz="1200" dirty="0" smtClean="0">
                <a:latin typeface="Futura Medium" charset="0"/>
                <a:ea typeface="Futura Medium" charset="0"/>
                <a:cs typeface="Futura Medium" charset="0"/>
              </a:rPr>
              <a:t>Liu, </a:t>
            </a:r>
            <a:r>
              <a:rPr lang="en-US" sz="1200" dirty="0" err="1" smtClean="0">
                <a:latin typeface="Futura Medium" charset="0"/>
                <a:ea typeface="Futura Medium" charset="0"/>
                <a:cs typeface="Futura Medium" charset="0"/>
              </a:rPr>
              <a:t>Bettaney</a:t>
            </a:r>
            <a:r>
              <a:rPr lang="en-US" sz="1200" dirty="0" smtClean="0">
                <a:latin typeface="Futura Medium" charset="0"/>
                <a:ea typeface="Futura Medium" charset="0"/>
                <a:cs typeface="Futura Medium" charset="0"/>
              </a:rPr>
              <a:t>,</a:t>
            </a:r>
            <a:r>
              <a:rPr lang="en-US" sz="1200" baseline="0" dirty="0" smtClean="0">
                <a:latin typeface="Futura Medium" charset="0"/>
                <a:ea typeface="Futura Medium" charset="0"/>
                <a:cs typeface="Futura Medium" charset="0"/>
              </a:rPr>
              <a:t> Chamberlain. </a:t>
            </a:r>
            <a:r>
              <a:rPr lang="en-US" sz="1200" dirty="0" smtClean="0">
                <a:latin typeface="Futura Medium" charset="0"/>
                <a:ea typeface="Futura Medium" charset="0"/>
                <a:cs typeface="Futura Medium" charset="0"/>
              </a:rPr>
              <a:t>Designing Experiments to Measure </a:t>
            </a:r>
            <a:r>
              <a:rPr lang="en-US" sz="1200" dirty="0" err="1" smtClean="0">
                <a:latin typeface="Futura Medium" charset="0"/>
                <a:ea typeface="Futura Medium" charset="0"/>
                <a:cs typeface="Futura Medium" charset="0"/>
              </a:rPr>
              <a:t>Incrementality</a:t>
            </a:r>
            <a:r>
              <a:rPr lang="en-US" sz="1200" dirty="0" smtClean="0">
                <a:latin typeface="Futura Medium" charset="0"/>
                <a:ea typeface="Futura Medium" charset="0"/>
                <a:cs typeface="Futura Medium" charset="0"/>
              </a:rPr>
              <a:t> on Facebook.</a:t>
            </a:r>
          </a:p>
        </p:txBody>
      </p:sp>
    </p:spTree>
    <p:extLst>
      <p:ext uri="{BB962C8B-B14F-4D97-AF65-F5344CB8AC3E}">
        <p14:creationId xmlns:p14="http://schemas.microsoft.com/office/powerpoint/2010/main" val="278347180"/>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content  and image BLACK">
    <p:spTree>
      <p:nvGrpSpPr>
        <p:cNvPr id="1" name=""/>
        <p:cNvGrpSpPr/>
        <p:nvPr/>
      </p:nvGrpSpPr>
      <p:grpSpPr>
        <a:xfrm>
          <a:off x="0" y="0"/>
          <a:ext cx="0" cy="0"/>
          <a:chOff x="0" y="0"/>
          <a:chExt cx="0" cy="0"/>
        </a:xfrm>
      </p:grpSpPr>
      <p:sp>
        <p:nvSpPr>
          <p:cNvPr id="13" name="Rectangle 12"/>
          <p:cNvSpPr/>
          <p:nvPr userDrawn="1"/>
        </p:nvSpPr>
        <p:spPr>
          <a:xfrm>
            <a:off x="0" y="0"/>
            <a:ext cx="719046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sz="quarter" idx="11"/>
          </p:nvPr>
        </p:nvSpPr>
        <p:spPr>
          <a:xfrm>
            <a:off x="7190465" y="0"/>
            <a:ext cx="5001536" cy="6858000"/>
          </a:xfrm>
          <a:solidFill>
            <a:schemeClr val="bg1">
              <a:lumMod val="85000"/>
            </a:schemeClr>
          </a:solidFill>
        </p:spPr>
        <p:txBody>
          <a:bodyPr anchor="ctr"/>
          <a:lstStyle>
            <a:lvl1pPr algn="ctr">
              <a:defRPr/>
            </a:lvl1pPr>
          </a:lstStyle>
          <a:p>
            <a:endParaRPr lang="en-US"/>
          </a:p>
        </p:txBody>
      </p:sp>
      <p:sp>
        <p:nvSpPr>
          <p:cNvPr id="10" name="Title 1"/>
          <p:cNvSpPr>
            <a:spLocks noGrp="1"/>
          </p:cNvSpPr>
          <p:nvPr>
            <p:ph type="title" hasCustomPrompt="1"/>
          </p:nvPr>
        </p:nvSpPr>
        <p:spPr>
          <a:xfrm>
            <a:off x="639417" y="926250"/>
            <a:ext cx="6039678" cy="1211408"/>
          </a:xfrm>
        </p:spPr>
        <p:txBody>
          <a:bodyPr wrap="square" anchor="t">
            <a:noAutofit/>
          </a:bodyPr>
          <a:lstStyle>
            <a:lvl1pPr>
              <a:defRPr sz="4400">
                <a:solidFill>
                  <a:schemeClr val="bg1"/>
                </a:solidFill>
              </a:defRPr>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639417" y="2363077"/>
            <a:ext cx="6039678" cy="443742"/>
          </a:xfrm>
        </p:spPr>
        <p:txBody>
          <a:bodyPr wrap="square" anchor="t">
            <a:noAutofit/>
          </a:bodyPr>
          <a:lstStyle>
            <a:lvl1pPr marL="0" indent="0">
              <a:buNone/>
              <a:defRPr sz="2000" b="1" i="0" spc="300">
                <a:solidFill>
                  <a:schemeClr val="bg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12" name="Text Placeholder 18"/>
          <p:cNvSpPr>
            <a:spLocks noGrp="1"/>
          </p:cNvSpPr>
          <p:nvPr>
            <p:ph type="body" sz="quarter" idx="10"/>
          </p:nvPr>
        </p:nvSpPr>
        <p:spPr>
          <a:xfrm>
            <a:off x="639417" y="3160643"/>
            <a:ext cx="6039678" cy="2805166"/>
          </a:xfrm>
        </p:spPr>
        <p:txBody>
          <a:bodyPr wrap="square">
            <a:noAutofit/>
          </a:bodyPr>
          <a:lstStyle>
            <a:lvl1pPr>
              <a:defRPr sz="1600">
                <a:solidFill>
                  <a:schemeClr val="bg1"/>
                </a:solidFill>
              </a:defRPr>
            </a:lvl1pPr>
            <a:lvl2pPr marL="449263" indent="-225425">
              <a:tabLst/>
              <a:defRPr sz="1400">
                <a:solidFill>
                  <a:schemeClr val="bg1"/>
                </a:solidFill>
              </a:defRPr>
            </a:lvl2pPr>
            <a:lvl3pPr marL="673100" indent="-223838">
              <a:tabLst/>
              <a:defRPr sz="1200">
                <a:solidFill>
                  <a:schemeClr val="bg1"/>
                </a:solidFill>
              </a:defRPr>
            </a:lvl3pPr>
            <a:lvl4pPr marL="898525" indent="-225425">
              <a:tabLst/>
              <a:defRPr sz="1100">
                <a:solidFill>
                  <a:schemeClr val="bg1"/>
                </a:solidFill>
              </a:defRPr>
            </a:lvl4pPr>
            <a:lvl5pPr marL="1157288" indent="-258763">
              <a:tabLst/>
              <a:defRPr sz="105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20" name="Group 19"/>
          <p:cNvGrpSpPr/>
          <p:nvPr userDrawn="1"/>
        </p:nvGrpSpPr>
        <p:grpSpPr>
          <a:xfrm>
            <a:off x="9177070" y="6369693"/>
            <a:ext cx="2752831" cy="307777"/>
            <a:chOff x="9107496" y="6369693"/>
            <a:chExt cx="2752831" cy="307777"/>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22" name="TextBox 21"/>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2018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23" name="Rectangle 2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PRES.</a:t>
            </a:r>
            <a:r>
              <a:rPr lang="en-US" sz="1100" b="1" i="1" baseline="0" dirty="0" smtClean="0">
                <a:latin typeface="Futura PT ExtraBold Oblique" charset="0"/>
                <a:ea typeface="Futura PT ExtraBold Oblique" charset="0"/>
                <a:cs typeface="Futura PT ExtraBold Oblique" charset="0"/>
              </a:rPr>
              <a:t> NAME</a:t>
            </a:r>
            <a:endParaRPr lang="en-US" sz="1100" b="1" i="1" dirty="0">
              <a:latin typeface="Futura PT ExtraBold Oblique" charset="0"/>
              <a:ea typeface="Futura PT ExtraBold Oblique" charset="0"/>
              <a:cs typeface="Futura PT ExtraBold Oblique" charset="0"/>
            </a:endParaRPr>
          </a:p>
        </p:txBody>
      </p:sp>
      <p:sp>
        <p:nvSpPr>
          <p:cNvPr id="17" name="TextBox 16"/>
          <p:cNvSpPr txBox="1"/>
          <p:nvPr userDrawn="1"/>
        </p:nvSpPr>
        <p:spPr>
          <a:xfrm>
            <a:off x="238365" y="6385081"/>
            <a:ext cx="6573210" cy="276999"/>
          </a:xfrm>
          <a:prstGeom prst="rect">
            <a:avLst/>
          </a:prstGeom>
          <a:noFill/>
        </p:spPr>
        <p:txBody>
          <a:bodyPr wrap="none" rtlCol="0">
            <a:spAutoFit/>
          </a:bodyPr>
          <a:lstStyle/>
          <a:p>
            <a:r>
              <a:rPr lang="en-US" sz="1200" dirty="0" smtClean="0">
                <a:solidFill>
                  <a:schemeClr val="bg1"/>
                </a:solidFill>
                <a:latin typeface="Futura Medium" charset="0"/>
                <a:ea typeface="Futura Medium" charset="0"/>
                <a:cs typeface="Futura Medium" charset="0"/>
              </a:rPr>
              <a:t>Liu, </a:t>
            </a:r>
            <a:r>
              <a:rPr lang="en-US" sz="1200" dirty="0" err="1" smtClean="0">
                <a:solidFill>
                  <a:schemeClr val="bg1"/>
                </a:solidFill>
                <a:latin typeface="Futura Medium" charset="0"/>
                <a:ea typeface="Futura Medium" charset="0"/>
                <a:cs typeface="Futura Medium" charset="0"/>
              </a:rPr>
              <a:t>Bettaney</a:t>
            </a:r>
            <a:r>
              <a:rPr lang="en-US" sz="1200" dirty="0" smtClean="0">
                <a:solidFill>
                  <a:schemeClr val="bg1"/>
                </a:solidFill>
                <a:latin typeface="Futura Medium" charset="0"/>
                <a:ea typeface="Futura Medium" charset="0"/>
                <a:cs typeface="Futura Medium" charset="0"/>
              </a:rPr>
              <a:t>,</a:t>
            </a:r>
            <a:r>
              <a:rPr lang="en-US" sz="1200" baseline="0" dirty="0" smtClean="0">
                <a:solidFill>
                  <a:schemeClr val="bg1"/>
                </a:solidFill>
                <a:latin typeface="Futura Medium" charset="0"/>
                <a:ea typeface="Futura Medium" charset="0"/>
                <a:cs typeface="Futura Medium" charset="0"/>
              </a:rPr>
              <a:t> Chamberlain. </a:t>
            </a:r>
            <a:r>
              <a:rPr lang="en-US" sz="1200" dirty="0" smtClean="0">
                <a:solidFill>
                  <a:schemeClr val="bg1"/>
                </a:solidFill>
                <a:latin typeface="Futura Medium" charset="0"/>
                <a:ea typeface="Futura Medium" charset="0"/>
                <a:cs typeface="Futura Medium" charset="0"/>
              </a:rPr>
              <a:t>Designing Experiments to Measure </a:t>
            </a:r>
            <a:r>
              <a:rPr lang="en-US" sz="1200" dirty="0" err="1" smtClean="0">
                <a:solidFill>
                  <a:schemeClr val="bg1"/>
                </a:solidFill>
                <a:latin typeface="Futura Medium" charset="0"/>
                <a:ea typeface="Futura Medium" charset="0"/>
                <a:cs typeface="Futura Medium" charset="0"/>
              </a:rPr>
              <a:t>Incrementality</a:t>
            </a:r>
            <a:r>
              <a:rPr lang="en-US" sz="1200" dirty="0" smtClean="0">
                <a:solidFill>
                  <a:schemeClr val="bg1"/>
                </a:solidFill>
                <a:latin typeface="Futura Medium" charset="0"/>
                <a:ea typeface="Futura Medium" charset="0"/>
                <a:cs typeface="Futura Medium" charset="0"/>
              </a:rPr>
              <a:t> on Facebook.</a:t>
            </a:r>
          </a:p>
        </p:txBody>
      </p:sp>
    </p:spTree>
    <p:extLst>
      <p:ext uri="{BB962C8B-B14F-4D97-AF65-F5344CB8AC3E}">
        <p14:creationId xmlns:p14="http://schemas.microsoft.com/office/powerpoint/2010/main" val="311135048"/>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6840000"/>
          </a:xfrm>
          <a:prstGeom prst="rect">
            <a:avLst/>
          </a:prstGeom>
        </p:spPr>
      </p:pic>
      <p:pic>
        <p:nvPicPr>
          <p:cNvPr id="8" name="Picture 7"/>
          <p:cNvPicPr>
            <a:picLocks noChangeAspect="1"/>
          </p:cNvPicPr>
          <p:nvPr userDrawn="1"/>
        </p:nvPicPr>
        <p:blipFill>
          <a:blip r:embed="rId3"/>
          <a:stretch>
            <a:fillRect/>
          </a:stretch>
        </p:blipFill>
        <p:spPr>
          <a:xfrm>
            <a:off x="2605644" y="2098756"/>
            <a:ext cx="6747077" cy="2641509"/>
          </a:xfrm>
          <a:prstGeom prst="rect">
            <a:avLst/>
          </a:prstGeom>
        </p:spPr>
      </p:pic>
    </p:spTree>
    <p:extLst>
      <p:ext uri="{BB962C8B-B14F-4D97-AF65-F5344CB8AC3E}">
        <p14:creationId xmlns:p14="http://schemas.microsoft.com/office/powerpoint/2010/main" val="77807823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81343" cy="6858000"/>
          </a:xfrm>
          <a:prstGeom prst="rect">
            <a:avLst/>
          </a:prstGeom>
        </p:spPr>
      </p:pic>
      <p:pic>
        <p:nvPicPr>
          <p:cNvPr id="8" name="Picture 7"/>
          <p:cNvPicPr>
            <a:picLocks noChangeAspect="1"/>
          </p:cNvPicPr>
          <p:nvPr userDrawn="1"/>
        </p:nvPicPr>
        <p:blipFill>
          <a:blip r:embed="rId3"/>
          <a:stretch>
            <a:fillRect/>
          </a:stretch>
        </p:blipFill>
        <p:spPr>
          <a:xfrm>
            <a:off x="2605644" y="2098756"/>
            <a:ext cx="6747077" cy="2641509"/>
          </a:xfrm>
          <a:prstGeom prst="rect">
            <a:avLst/>
          </a:prstGeom>
        </p:spPr>
      </p:pic>
    </p:spTree>
    <p:extLst>
      <p:ext uri="{BB962C8B-B14F-4D97-AF65-F5344CB8AC3E}">
        <p14:creationId xmlns:p14="http://schemas.microsoft.com/office/powerpoint/2010/main" val="7352708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ull image ">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Tree>
    <p:extLst>
      <p:ext uri="{BB962C8B-B14F-4D97-AF65-F5344CB8AC3E}">
        <p14:creationId xmlns:p14="http://schemas.microsoft.com/office/powerpoint/2010/main" val="16178333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ull image and title">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3" name="Title 1"/>
          <p:cNvSpPr>
            <a:spLocks noGrp="1"/>
          </p:cNvSpPr>
          <p:nvPr>
            <p:ph type="title" hasCustomPrompt="1"/>
          </p:nvPr>
        </p:nvSpPr>
        <p:spPr>
          <a:xfrm>
            <a:off x="2214034" y="2332134"/>
            <a:ext cx="7763933" cy="1645011"/>
          </a:xfrm>
        </p:spPr>
        <p:txBody>
          <a:bodyPr/>
          <a:lstStyle>
            <a:lvl1pPr algn="ctr">
              <a:defRPr b="0" i="1">
                <a:solidFill>
                  <a:schemeClr val="bg1"/>
                </a:solidFill>
                <a:latin typeface="Futura PT ExtraBold Oblique" charset="0"/>
                <a:ea typeface="Futura PT ExtraBold Oblique" charset="0"/>
                <a:cs typeface="Futura PT ExtraBold Oblique" charset="0"/>
              </a:defRPr>
            </a:lvl1pPr>
          </a:lstStyle>
          <a:p>
            <a:r>
              <a:rPr lang="en-US" dirty="0" smtClean="0"/>
              <a:t>CLICK TO EDIT </a:t>
            </a:r>
            <a:br>
              <a:rPr lang="en-US" dirty="0" smtClean="0"/>
            </a:br>
            <a:r>
              <a:rPr lang="en-US" dirty="0" smtClean="0"/>
              <a:t>MASTER TITLE STYLE</a:t>
            </a:r>
            <a:endParaRPr lang="en-US" dirty="0"/>
          </a:p>
        </p:txBody>
      </p:sp>
      <p:sp>
        <p:nvSpPr>
          <p:cNvPr id="4" name="Text Placeholder 2"/>
          <p:cNvSpPr>
            <a:spLocks noGrp="1"/>
          </p:cNvSpPr>
          <p:nvPr>
            <p:ph type="body" idx="1" hasCustomPrompt="1"/>
          </p:nvPr>
        </p:nvSpPr>
        <p:spPr>
          <a:xfrm>
            <a:off x="2214034" y="4220442"/>
            <a:ext cx="7763932" cy="443742"/>
          </a:xfrm>
        </p:spPr>
        <p:txBody>
          <a:bodyPr wrap="square">
            <a:noAutofit/>
          </a:bodyPr>
          <a:lstStyle>
            <a:lvl1pPr marL="0" indent="0" algn="ctr">
              <a:buNone/>
              <a:defRPr sz="2400" b="0" i="0" spc="300">
                <a:solidFill>
                  <a:schemeClr val="bg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6" name="Rectangle 5"/>
          <p:cNvSpPr/>
          <p:nvPr userDrawn="1"/>
        </p:nvSpPr>
        <p:spPr>
          <a:xfrm>
            <a:off x="278091" y="270933"/>
            <a:ext cx="11635818" cy="631613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5236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Full image and title">
    <p:spTree>
      <p:nvGrpSpPr>
        <p:cNvPr id="1" name=""/>
        <p:cNvGrpSpPr/>
        <p:nvPr/>
      </p:nvGrpSpPr>
      <p:grpSpPr>
        <a:xfrm>
          <a:off x="0" y="0"/>
          <a:ext cx="0" cy="0"/>
          <a:chOff x="0" y="0"/>
          <a:chExt cx="0" cy="0"/>
        </a:xfrm>
      </p:grpSpPr>
      <p:pic>
        <p:nvPicPr>
          <p:cNvPr id="5" name="Picture Placeholder 3"/>
          <p:cNvPicPr>
            <a:picLocks noChangeAspect="1"/>
          </p:cNvPicPr>
          <p:nvPr userDrawn="1"/>
        </p:nvPicPr>
        <p:blipFill>
          <a:blip r:embed="rId2" cstate="screen">
            <a:duotone>
              <a:prstClr val="black"/>
              <a:srgbClr val="D9C3A5">
                <a:tint val="50000"/>
                <a:satMod val="180000"/>
              </a:srgbClr>
            </a:duotone>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a:ext>
            </a:extLst>
          </a:blip>
          <a:srcRect/>
          <a:stretch>
            <a:fillRect/>
          </a:stretch>
        </p:blipFill>
        <p:spPr>
          <a:xfrm>
            <a:off x="0" y="0"/>
            <a:ext cx="12192000" cy="6858000"/>
          </a:xfrm>
          <a:prstGeom prst="rect">
            <a:avLst/>
          </a:prstGeom>
        </p:spPr>
      </p:pic>
      <p:sp>
        <p:nvSpPr>
          <p:cNvPr id="3" name="Title 1"/>
          <p:cNvSpPr>
            <a:spLocks noGrp="1"/>
          </p:cNvSpPr>
          <p:nvPr>
            <p:ph type="title" hasCustomPrompt="1"/>
          </p:nvPr>
        </p:nvSpPr>
        <p:spPr>
          <a:xfrm>
            <a:off x="2214034" y="2332134"/>
            <a:ext cx="7763933" cy="1645011"/>
          </a:xfrm>
        </p:spPr>
        <p:txBody>
          <a:bodyPr/>
          <a:lstStyle>
            <a:lvl1pPr algn="ctr">
              <a:defRPr b="0" i="1">
                <a:solidFill>
                  <a:schemeClr val="bg1"/>
                </a:solidFill>
                <a:latin typeface="Futura PT ExtraBold Oblique" charset="0"/>
                <a:ea typeface="Futura PT ExtraBold Oblique" charset="0"/>
                <a:cs typeface="Futura PT ExtraBold Oblique" charset="0"/>
              </a:defRPr>
            </a:lvl1pPr>
          </a:lstStyle>
          <a:p>
            <a:r>
              <a:rPr lang="en-US" dirty="0" smtClean="0"/>
              <a:t>CLICK TO EDIT </a:t>
            </a:r>
            <a:br>
              <a:rPr lang="en-US" dirty="0" smtClean="0"/>
            </a:br>
            <a:r>
              <a:rPr lang="en-US" dirty="0" smtClean="0"/>
              <a:t>MASTER TITLE STYLE</a:t>
            </a:r>
            <a:endParaRPr lang="en-US" dirty="0"/>
          </a:p>
        </p:txBody>
      </p:sp>
      <p:sp>
        <p:nvSpPr>
          <p:cNvPr id="4" name="Text Placeholder 2"/>
          <p:cNvSpPr>
            <a:spLocks noGrp="1"/>
          </p:cNvSpPr>
          <p:nvPr>
            <p:ph type="body" idx="1" hasCustomPrompt="1"/>
          </p:nvPr>
        </p:nvSpPr>
        <p:spPr>
          <a:xfrm>
            <a:off x="2214034" y="4220442"/>
            <a:ext cx="7763932" cy="443742"/>
          </a:xfrm>
        </p:spPr>
        <p:txBody>
          <a:bodyPr wrap="square">
            <a:noAutofit/>
          </a:bodyPr>
          <a:lstStyle>
            <a:lvl1pPr marL="0" indent="0" algn="ctr">
              <a:buNone/>
              <a:defRPr sz="2400" b="0" i="1" spc="300">
                <a:solidFill>
                  <a:schemeClr val="bg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
        <p:nvSpPr>
          <p:cNvPr id="7" name="Rectangle 6"/>
          <p:cNvSpPr/>
          <p:nvPr userDrawn="1"/>
        </p:nvSpPr>
        <p:spPr>
          <a:xfrm>
            <a:off x="1553973" y="1002535"/>
            <a:ext cx="9062020" cy="491903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duotone>
              <a:prstClr val="black"/>
              <a:srgbClr val="87F4A4">
                <a:tint val="45000"/>
                <a:satMod val="400000"/>
              </a:srgb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2214034" y="2332134"/>
            <a:ext cx="7763933" cy="1645011"/>
          </a:xfrm>
        </p:spPr>
        <p:txBody>
          <a:bodyPr/>
          <a:lstStyle>
            <a:lvl1pPr algn="ctr">
              <a:defRPr b="1" i="1">
                <a:solidFill>
                  <a:schemeClr val="bg1"/>
                </a:solidFill>
                <a:latin typeface="Futura PT ExtraBold Oblique" charset="0"/>
                <a:ea typeface="Futura PT ExtraBold Oblique" charset="0"/>
                <a:cs typeface="Futura PT ExtraBold Oblique" charset="0"/>
              </a:defRPr>
            </a:lvl1pPr>
          </a:lstStyle>
          <a:p>
            <a:r>
              <a:rPr lang="en-US" dirty="0" smtClean="0"/>
              <a:t>CLICK TO EDIT </a:t>
            </a:r>
            <a:br>
              <a:rPr lang="en-US" dirty="0" smtClean="0"/>
            </a:br>
            <a:r>
              <a:rPr lang="en-US" dirty="0" smtClean="0"/>
              <a:t>MASTER TITLE STYLE</a:t>
            </a:r>
            <a:endParaRPr lang="en-US" dirty="0"/>
          </a:p>
        </p:txBody>
      </p:sp>
      <p:sp>
        <p:nvSpPr>
          <p:cNvPr id="3" name="Rectangle 2"/>
          <p:cNvSpPr/>
          <p:nvPr userDrawn="1"/>
        </p:nvSpPr>
        <p:spPr>
          <a:xfrm>
            <a:off x="278091" y="270933"/>
            <a:ext cx="11635818" cy="631613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2"/>
          <p:cNvSpPr>
            <a:spLocks noGrp="1"/>
          </p:cNvSpPr>
          <p:nvPr>
            <p:ph type="body" idx="1" hasCustomPrompt="1"/>
          </p:nvPr>
        </p:nvSpPr>
        <p:spPr>
          <a:xfrm>
            <a:off x="2214034" y="4220442"/>
            <a:ext cx="7763932" cy="443742"/>
          </a:xfrm>
        </p:spPr>
        <p:txBody>
          <a:bodyPr wrap="square">
            <a:noAutofit/>
          </a:bodyPr>
          <a:lstStyle>
            <a:lvl1pPr marL="0" indent="0" algn="ctr">
              <a:buNone/>
              <a:defRPr sz="2400" b="1" i="0" spc="300">
                <a:solidFill>
                  <a:schemeClr val="bg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151816345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vider 2">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screen">
            <a:duotone>
              <a:prstClr val="black"/>
              <a:srgbClr val="FD8992">
                <a:tint val="45000"/>
                <a:satMod val="400000"/>
              </a:srgbClr>
            </a:duotone>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p:cNvSpPr/>
          <p:nvPr userDrawn="1"/>
        </p:nvSpPr>
        <p:spPr>
          <a:xfrm>
            <a:off x="278091" y="270933"/>
            <a:ext cx="11635818" cy="6316134"/>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hasCustomPrompt="1"/>
          </p:nvPr>
        </p:nvSpPr>
        <p:spPr>
          <a:xfrm>
            <a:off x="2214034" y="2332134"/>
            <a:ext cx="7763933" cy="1645011"/>
          </a:xfrm>
        </p:spPr>
        <p:txBody>
          <a:bodyPr/>
          <a:lstStyle>
            <a:lvl1pPr algn="ctr">
              <a:defRPr b="1" i="1">
                <a:solidFill>
                  <a:schemeClr val="bg1"/>
                </a:solidFill>
                <a:latin typeface="Futura PT ExtraBold Oblique" charset="0"/>
                <a:ea typeface="Futura PT ExtraBold Oblique" charset="0"/>
                <a:cs typeface="Futura PT ExtraBold Oblique" charset="0"/>
              </a:defRPr>
            </a:lvl1pPr>
          </a:lstStyle>
          <a:p>
            <a:r>
              <a:rPr lang="en-US" dirty="0" smtClean="0"/>
              <a:t>CLICK TO EDIT </a:t>
            </a:r>
            <a:br>
              <a:rPr lang="en-US" dirty="0" smtClean="0"/>
            </a:br>
            <a:r>
              <a:rPr lang="en-US" dirty="0" smtClean="0"/>
              <a:t>MASTER TITLE STYLE</a:t>
            </a:r>
            <a:endParaRPr lang="en-US" dirty="0"/>
          </a:p>
        </p:txBody>
      </p:sp>
      <p:sp>
        <p:nvSpPr>
          <p:cNvPr id="6" name="Text Placeholder 2"/>
          <p:cNvSpPr>
            <a:spLocks noGrp="1"/>
          </p:cNvSpPr>
          <p:nvPr>
            <p:ph type="body" idx="1" hasCustomPrompt="1"/>
          </p:nvPr>
        </p:nvSpPr>
        <p:spPr>
          <a:xfrm>
            <a:off x="2214034" y="4220442"/>
            <a:ext cx="7763932" cy="443742"/>
          </a:xfrm>
        </p:spPr>
        <p:txBody>
          <a:bodyPr wrap="square">
            <a:noAutofit/>
          </a:bodyPr>
          <a:lstStyle>
            <a:lvl1pPr marL="0" indent="0" algn="ctr">
              <a:buNone/>
              <a:defRPr sz="2400" b="1" i="0" spc="300">
                <a:solidFill>
                  <a:schemeClr val="bg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spTree>
    <p:extLst>
      <p:ext uri="{BB962C8B-B14F-4D97-AF65-F5344CB8AC3E}">
        <p14:creationId xmlns:p14="http://schemas.microsoft.com/office/powerpoint/2010/main" val="83646890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whit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39417" y="926250"/>
            <a:ext cx="6039678" cy="1211408"/>
          </a:xfrm>
        </p:spPr>
        <p:txBody>
          <a:bodyPr wrap="square" anchor="t">
            <a:noAutofit/>
          </a:bodyPr>
          <a:lstStyle>
            <a:lvl1pPr>
              <a:defRPr sz="4400"/>
            </a:lvl1pPr>
          </a:lstStyle>
          <a:p>
            <a:r>
              <a:rPr lang="en-US" dirty="0" smtClean="0"/>
              <a:t>CLICK TO EDIT MASTER TITLE STYLE</a:t>
            </a:r>
            <a:endParaRPr lang="en-US" dirty="0"/>
          </a:p>
        </p:txBody>
      </p:sp>
      <p:sp>
        <p:nvSpPr>
          <p:cNvPr id="11" name="Text Placeholder 2"/>
          <p:cNvSpPr>
            <a:spLocks noGrp="1"/>
          </p:cNvSpPr>
          <p:nvPr>
            <p:ph type="body" idx="1" hasCustomPrompt="1"/>
          </p:nvPr>
        </p:nvSpPr>
        <p:spPr>
          <a:xfrm>
            <a:off x="639417" y="2363077"/>
            <a:ext cx="6039678" cy="443742"/>
          </a:xfrm>
        </p:spPr>
        <p:txBody>
          <a:bodyPr wrap="square" anchor="t">
            <a:noAutofit/>
          </a:bodyPr>
          <a:lstStyle>
            <a:lvl1pPr marL="0" indent="0">
              <a:buNone/>
              <a:defRPr sz="2000" b="1" i="0" spc="300">
                <a:solidFill>
                  <a:schemeClr val="tx1"/>
                </a:solidFill>
                <a:latin typeface="Futura PT Heavy" charset="0"/>
                <a:ea typeface="Futura PT Heavy" charset="0"/>
                <a:cs typeface="Futura PT Heavy"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smtClean="0"/>
              <a:t>CLICK TO EDIT MASTER TEXT STYLES</a:t>
            </a:r>
          </a:p>
        </p:txBody>
      </p:sp>
      <p:grpSp>
        <p:nvGrpSpPr>
          <p:cNvPr id="20" name="Group 19"/>
          <p:cNvGrpSpPr/>
          <p:nvPr userDrawn="1"/>
        </p:nvGrpSpPr>
        <p:grpSpPr>
          <a:xfrm>
            <a:off x="9177070" y="6369693"/>
            <a:ext cx="2752831" cy="307777"/>
            <a:chOff x="9107496" y="6369693"/>
            <a:chExt cx="2752831" cy="307777"/>
          </a:xfrm>
        </p:grpSpPr>
        <p:pic>
          <p:nvPicPr>
            <p:cNvPr id="21" name="Picture 20"/>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22" name="TextBox 21"/>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2018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23" name="Rectangle 22"/>
          <p:cNvSpPr/>
          <p:nvPr userDrawn="1"/>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a:t>
            </a:r>
            <a:r>
              <a:rPr lang="en-US" sz="1100" b="1" i="1" baseline="0" dirty="0" smtClean="0">
                <a:latin typeface="Futura PT ExtraBold Oblique" charset="0"/>
                <a:ea typeface="Futura PT ExtraBold Oblique" charset="0"/>
                <a:cs typeface="Futura PT ExtraBold Oblique" charset="0"/>
              </a:rPr>
              <a:t> LIU</a:t>
            </a:r>
            <a:endParaRPr lang="en-US" sz="1100" b="1" i="1" dirty="0">
              <a:latin typeface="Futura PT ExtraBold Oblique" charset="0"/>
              <a:ea typeface="Futura PT ExtraBold Oblique" charset="0"/>
              <a:cs typeface="Futura PT ExtraBold Oblique" charset="0"/>
            </a:endParaRPr>
          </a:p>
        </p:txBody>
      </p:sp>
      <p:sp>
        <p:nvSpPr>
          <p:cNvPr id="2" name="TextBox 1"/>
          <p:cNvSpPr txBox="1"/>
          <p:nvPr userDrawn="1"/>
        </p:nvSpPr>
        <p:spPr>
          <a:xfrm>
            <a:off x="238365" y="6385081"/>
            <a:ext cx="6573210" cy="276999"/>
          </a:xfrm>
          <a:prstGeom prst="rect">
            <a:avLst/>
          </a:prstGeom>
          <a:noFill/>
        </p:spPr>
        <p:txBody>
          <a:bodyPr wrap="none" rtlCol="0">
            <a:spAutoFit/>
          </a:bodyPr>
          <a:lstStyle/>
          <a:p>
            <a:r>
              <a:rPr lang="en-US" sz="1200" dirty="0" smtClean="0">
                <a:latin typeface="Futura Medium" charset="0"/>
                <a:ea typeface="Futura Medium" charset="0"/>
                <a:cs typeface="Futura Medium" charset="0"/>
              </a:rPr>
              <a:t>Liu, </a:t>
            </a:r>
            <a:r>
              <a:rPr lang="en-US" sz="1200" dirty="0" err="1" smtClean="0">
                <a:latin typeface="Futura Medium" charset="0"/>
                <a:ea typeface="Futura Medium" charset="0"/>
                <a:cs typeface="Futura Medium" charset="0"/>
              </a:rPr>
              <a:t>Bettaney</a:t>
            </a:r>
            <a:r>
              <a:rPr lang="en-US" sz="1200" dirty="0" smtClean="0">
                <a:latin typeface="Futura Medium" charset="0"/>
                <a:ea typeface="Futura Medium" charset="0"/>
                <a:cs typeface="Futura Medium" charset="0"/>
              </a:rPr>
              <a:t>,</a:t>
            </a:r>
            <a:r>
              <a:rPr lang="en-US" sz="1200" baseline="0" dirty="0" smtClean="0">
                <a:latin typeface="Futura Medium" charset="0"/>
                <a:ea typeface="Futura Medium" charset="0"/>
                <a:cs typeface="Futura Medium" charset="0"/>
              </a:rPr>
              <a:t> Chamberlain. </a:t>
            </a:r>
            <a:r>
              <a:rPr lang="en-US" sz="1200" dirty="0" smtClean="0">
                <a:latin typeface="Futura Medium" charset="0"/>
                <a:ea typeface="Futura Medium" charset="0"/>
                <a:cs typeface="Futura Medium" charset="0"/>
              </a:rPr>
              <a:t>Designing Experiments to Measure </a:t>
            </a:r>
            <a:r>
              <a:rPr lang="en-US" sz="1200" dirty="0" err="1" smtClean="0">
                <a:latin typeface="Futura Medium" charset="0"/>
                <a:ea typeface="Futura Medium" charset="0"/>
                <a:cs typeface="Futura Medium" charset="0"/>
              </a:rPr>
              <a:t>Incrementality</a:t>
            </a:r>
            <a:r>
              <a:rPr lang="en-US" sz="1200" dirty="0" smtClean="0">
                <a:latin typeface="Futura Medium" charset="0"/>
                <a:ea typeface="Futura Medium" charset="0"/>
                <a:cs typeface="Futura Medium" charset="0"/>
              </a:rPr>
              <a:t> on Facebook.</a:t>
            </a:r>
          </a:p>
        </p:txBody>
      </p:sp>
    </p:spTree>
    <p:extLst>
      <p:ext uri="{BB962C8B-B14F-4D97-AF65-F5344CB8AC3E}">
        <p14:creationId xmlns:p14="http://schemas.microsoft.com/office/powerpoint/2010/main" val="1186184349"/>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4178">
          <p15:clr>
            <a:srgbClr val="FBAE40"/>
          </p15:clr>
        </p15:guide>
        <p15:guide id="4" orient="horz" pos="4065">
          <p15:clr>
            <a:srgbClr val="FBAE40"/>
          </p15:clr>
        </p15:guide>
        <p15:guide id="5" pos="574">
          <p15:clr>
            <a:srgbClr val="FBAE40"/>
          </p15:clr>
        </p15:guide>
        <p15:guide id="6" pos="7469">
          <p15:clr>
            <a:srgbClr val="FBAE40"/>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74885F-E128-D84F-8C1F-232D171C4F1C}" type="datetimeFigureOut">
              <a:rPr lang="en-US" smtClean="0"/>
              <a:t>8/19/18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4AB4D3-D701-B94F-8129-47DC37309030}" type="slidenum">
              <a:rPr lang="en-US" smtClean="0"/>
              <a:t>‹#›</a:t>
            </a:fld>
            <a:endParaRPr lang="en-US"/>
          </a:p>
        </p:txBody>
      </p:sp>
    </p:spTree>
    <p:extLst>
      <p:ext uri="{BB962C8B-B14F-4D97-AF65-F5344CB8AC3E}">
        <p14:creationId xmlns:p14="http://schemas.microsoft.com/office/powerpoint/2010/main" val="175794159"/>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5" r:id="rId3"/>
    <p:sldLayoutId id="2147483692" r:id="rId4"/>
    <p:sldLayoutId id="2147483695" r:id="rId5"/>
    <p:sldLayoutId id="2147483699" r:id="rId6"/>
    <p:sldLayoutId id="2147483657" r:id="rId7"/>
    <p:sldLayoutId id="2147483665" r:id="rId8"/>
    <p:sldLayoutId id="2147483698" r:id="rId9"/>
    <p:sldLayoutId id="2147483680" r:id="rId10"/>
    <p:sldLayoutId id="2147483667" r:id="rId11"/>
    <p:sldLayoutId id="2147483678" r:id="rId12"/>
    <p:sldLayoutId id="2147483679" r:id="rId13"/>
    <p:sldLayoutId id="2147483700" r:id="rId14"/>
  </p:sldLayoutIdLst>
  <p:timing>
    <p:tnLst>
      <p:par>
        <p:cTn id="1" dur="indefinite" restart="never" nodeType="tmRoot"/>
      </p:par>
    </p:tnLst>
  </p:timing>
  <p:txStyles>
    <p:titleStyle>
      <a:lvl1pPr algn="l" defTabSz="914400" rtl="0" eaLnBrk="1" latinLnBrk="0" hangingPunct="1">
        <a:lnSpc>
          <a:spcPct val="90000"/>
        </a:lnSpc>
        <a:spcBef>
          <a:spcPct val="0"/>
        </a:spcBef>
        <a:buNone/>
        <a:defRPr sz="5000" b="1" i="1" kern="1200">
          <a:solidFill>
            <a:schemeClr val="tx1"/>
          </a:solidFill>
          <a:latin typeface="Futura PT ExtraBold Oblique" charset="0"/>
          <a:ea typeface="Futura PT ExtraBold Oblique" charset="0"/>
          <a:cs typeface="Futura PT ExtraBold Oblique" charset="0"/>
        </a:defRPr>
      </a:lvl1pPr>
    </p:titleStyle>
    <p:bodyStyle>
      <a:lvl1pPr marL="228600" indent="-228600" algn="l" defTabSz="914400" rtl="0" eaLnBrk="1" latinLnBrk="0" hangingPunct="1">
        <a:lnSpc>
          <a:spcPct val="90000"/>
        </a:lnSpc>
        <a:spcBef>
          <a:spcPts val="1000"/>
        </a:spcBef>
        <a:buFont typeface="Arial"/>
        <a:buChar char="•"/>
        <a:defRPr sz="2800" b="0" i="0" kern="1200">
          <a:solidFill>
            <a:schemeClr val="tx1"/>
          </a:solidFill>
          <a:latin typeface="Futura PT Medium" charset="0"/>
          <a:ea typeface="Futura PT Medium" charset="0"/>
          <a:cs typeface="Futura PT Medium" charset="0"/>
        </a:defRPr>
      </a:lvl1pPr>
      <a:lvl2pPr marL="685800" indent="-228600" algn="l" defTabSz="914400" rtl="0" eaLnBrk="1" latinLnBrk="0" hangingPunct="1">
        <a:lnSpc>
          <a:spcPct val="90000"/>
        </a:lnSpc>
        <a:spcBef>
          <a:spcPts val="500"/>
        </a:spcBef>
        <a:buFont typeface="Arial"/>
        <a:buChar char="•"/>
        <a:defRPr sz="2400" b="0" i="0" kern="1200">
          <a:solidFill>
            <a:schemeClr val="tx1"/>
          </a:solidFill>
          <a:latin typeface="Futura PT Medium" charset="0"/>
          <a:ea typeface="Futura PT Medium" charset="0"/>
          <a:cs typeface="Futura PT Medium" charset="0"/>
        </a:defRPr>
      </a:lvl2pPr>
      <a:lvl3pPr marL="1143000" indent="-228600" algn="l" defTabSz="914400" rtl="0" eaLnBrk="1" latinLnBrk="0" hangingPunct="1">
        <a:lnSpc>
          <a:spcPct val="90000"/>
        </a:lnSpc>
        <a:spcBef>
          <a:spcPts val="500"/>
        </a:spcBef>
        <a:buFont typeface="Arial"/>
        <a:buChar char="•"/>
        <a:defRPr sz="2000" b="0" i="0" kern="1200">
          <a:solidFill>
            <a:schemeClr val="tx1"/>
          </a:solidFill>
          <a:latin typeface="Futura PT Medium" charset="0"/>
          <a:ea typeface="Futura PT Medium" charset="0"/>
          <a:cs typeface="Futura PT Medium" charset="0"/>
        </a:defRPr>
      </a:lvl3pPr>
      <a:lvl4pPr marL="1600200" indent="-228600" algn="l" defTabSz="914400" rtl="0" eaLnBrk="1" latinLnBrk="0" hangingPunct="1">
        <a:lnSpc>
          <a:spcPct val="90000"/>
        </a:lnSpc>
        <a:spcBef>
          <a:spcPts val="500"/>
        </a:spcBef>
        <a:buFont typeface="Arial"/>
        <a:buChar char="•"/>
        <a:defRPr sz="1800" b="0" i="0" kern="1200">
          <a:solidFill>
            <a:schemeClr val="tx1"/>
          </a:solidFill>
          <a:latin typeface="Futura PT Medium" charset="0"/>
          <a:ea typeface="Futura PT Medium" charset="0"/>
          <a:cs typeface="Futura PT Medium" charset="0"/>
        </a:defRPr>
      </a:lvl4pPr>
      <a:lvl5pPr marL="2057400" indent="-228600" algn="l" defTabSz="914400" rtl="0" eaLnBrk="1" latinLnBrk="0" hangingPunct="1">
        <a:lnSpc>
          <a:spcPct val="90000"/>
        </a:lnSpc>
        <a:spcBef>
          <a:spcPts val="500"/>
        </a:spcBef>
        <a:buFont typeface="Arial"/>
        <a:buChar char="•"/>
        <a:defRPr sz="1800" b="0" i="0" kern="1200">
          <a:solidFill>
            <a:schemeClr val="tx1"/>
          </a:solidFill>
          <a:latin typeface="Futura PT Medium" charset="0"/>
          <a:ea typeface="Futura PT Medium" charset="0"/>
          <a:cs typeface="Futura PT Medium"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7.e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8.emf"/><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19.emf"/><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0.emf"/><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1.emf"/><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3.png"/><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9.emf"/></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1.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1.emf"/></Relationships>
</file>

<file path=ppt/slides/_rels/slide25.xml.rels><?xml version="1.0" encoding="UTF-8" standalone="yes"?>
<Relationships xmlns="http://schemas.openxmlformats.org/package/2006/relationships"><Relationship Id="rId3" Type="http://schemas.openxmlformats.org/officeDocument/2006/relationships/image" Target="../media/image21.emf"/><Relationship Id="rId4" Type="http://schemas.openxmlformats.org/officeDocument/2006/relationships/image" Target="../media/image32.emf"/><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38.png"/><Relationship Id="rId6" Type="http://schemas.openxmlformats.org/officeDocument/2006/relationships/image" Target="../media/image33.png"/><Relationship Id="rId7" Type="http://schemas.openxmlformats.org/officeDocument/2006/relationships/image" Target="../media/image39.png"/><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emf"/><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2.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14.jpe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5.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6.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4052" y="1927123"/>
            <a:ext cx="9103894" cy="1645011"/>
          </a:xfrm>
        </p:spPr>
        <p:txBody>
          <a:bodyPr/>
          <a:lstStyle/>
          <a:p>
            <a:r>
              <a:rPr lang="en-US" sz="4400" dirty="0"/>
              <a:t>Designing Experiments to Measure </a:t>
            </a:r>
            <a:r>
              <a:rPr lang="en-US" sz="4400" dirty="0" err="1"/>
              <a:t>Incrementality</a:t>
            </a:r>
            <a:r>
              <a:rPr lang="en-US" sz="4400" dirty="0"/>
              <a:t> on Facebook</a:t>
            </a:r>
            <a:endParaRPr lang="en-US" sz="4400" b="0" dirty="0">
              <a:latin typeface="Futura PT ExtraBold Obl"/>
              <a:cs typeface="Futura PT ExtraBold Obl"/>
            </a:endParaRPr>
          </a:p>
        </p:txBody>
      </p:sp>
      <p:sp>
        <p:nvSpPr>
          <p:cNvPr id="5" name="Text Placeholder 4"/>
          <p:cNvSpPr>
            <a:spLocks noGrp="1"/>
          </p:cNvSpPr>
          <p:nvPr>
            <p:ph type="body" idx="1"/>
          </p:nvPr>
        </p:nvSpPr>
        <p:spPr>
          <a:xfrm>
            <a:off x="1138989" y="3922225"/>
            <a:ext cx="9914021" cy="1933143"/>
          </a:xfrm>
        </p:spPr>
        <p:txBody>
          <a:bodyPr/>
          <a:lstStyle/>
          <a:p>
            <a:r>
              <a:rPr lang="en-US" spc="0" dirty="0" smtClean="0"/>
              <a:t>C.H. Bryan Liu, Elaine M. </a:t>
            </a:r>
            <a:r>
              <a:rPr lang="en-US" spc="0" dirty="0" err="1" smtClean="0"/>
              <a:t>Bettaney</a:t>
            </a:r>
            <a:r>
              <a:rPr lang="en-US" spc="0" dirty="0" smtClean="0"/>
              <a:t>, Benjamin Paul Chamberlain</a:t>
            </a:r>
            <a:r>
              <a:rPr lang="en-US" spc="0" dirty="0"/>
              <a:t/>
            </a:r>
            <a:br>
              <a:rPr lang="en-US" spc="0" dirty="0"/>
            </a:br>
            <a:r>
              <a:rPr lang="en-US" spc="0" dirty="0" smtClean="0"/>
              <a:t/>
            </a:r>
            <a:br>
              <a:rPr lang="en-US" spc="0" dirty="0" smtClean="0"/>
            </a:br>
            <a:r>
              <a:rPr lang="en-US" b="0" spc="0" dirty="0" err="1" smtClean="0"/>
              <a:t>ASOS.com</a:t>
            </a:r>
            <a:r>
              <a:rPr lang="en-US" b="0" spc="0" dirty="0" smtClean="0"/>
              <a:t> &amp; Imperial College London</a:t>
            </a:r>
            <a:r>
              <a:rPr lang="en-US" spc="0" dirty="0"/>
              <a:t/>
            </a:r>
            <a:br>
              <a:rPr lang="en-US" spc="0" dirty="0"/>
            </a:br>
            <a:r>
              <a:rPr lang="en-US" spc="0" dirty="0" smtClean="0"/>
              <a:t/>
            </a:r>
            <a:br>
              <a:rPr lang="en-US" spc="0" dirty="0" smtClean="0"/>
            </a:br>
            <a:r>
              <a:rPr lang="en-US" spc="0" dirty="0" smtClean="0"/>
              <a:t>@</a:t>
            </a:r>
            <a:r>
              <a:rPr lang="en-US" spc="0" dirty="0" err="1" smtClean="0"/>
              <a:t>liuchbryan</a:t>
            </a:r>
            <a:endParaRPr lang="en-US" b="0" spc="0" dirty="0" smtClean="0"/>
          </a:p>
        </p:txBody>
      </p:sp>
    </p:spTree>
    <p:extLst>
      <p:ext uri="{BB962C8B-B14F-4D97-AF65-F5344CB8AC3E}">
        <p14:creationId xmlns:p14="http://schemas.microsoft.com/office/powerpoint/2010/main" val="2977018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973" y="1002535"/>
            <a:ext cx="9062020" cy="491903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1764632" y="2140555"/>
            <a:ext cx="8662736" cy="1645011"/>
          </a:xfrm>
        </p:spPr>
        <p:txBody>
          <a:bodyPr/>
          <a:lstStyle/>
          <a:p>
            <a:r>
              <a:rPr lang="en-US" b="0" dirty="0" smtClean="0">
                <a:latin typeface="Futura PT ExtraBold Obl"/>
                <a:cs typeface="Futura PT ExtraBold Obl"/>
              </a:rPr>
              <a:t>Calculating </a:t>
            </a:r>
            <a:r>
              <a:rPr lang="en-US" b="0" dirty="0" err="1" smtClean="0">
                <a:latin typeface="Futura PT ExtraBold Obl"/>
                <a:cs typeface="Futura PT ExtraBold Obl"/>
              </a:rPr>
              <a:t>Incrementality</a:t>
            </a:r>
            <a:r>
              <a:rPr lang="en-US" b="0" dirty="0" smtClean="0">
                <a:latin typeface="Futura PT ExtraBold Obl"/>
                <a:cs typeface="Futura PT ExtraBold Obl"/>
              </a:rPr>
              <a:t> &amp; Lift in a Facebook Lift Study</a:t>
            </a:r>
            <a:endParaRPr lang="en-US" b="0" dirty="0">
              <a:latin typeface="Futura PT ExtraBold Obl"/>
              <a:cs typeface="Futura PT ExtraBold Obl"/>
            </a:endParaRPr>
          </a:p>
        </p:txBody>
      </p:sp>
      <p:sp>
        <p:nvSpPr>
          <p:cNvPr id="10" name="Text Placeholder 4"/>
          <p:cNvSpPr>
            <a:spLocks noGrp="1"/>
          </p:cNvSpPr>
          <p:nvPr>
            <p:ph type="body" idx="1"/>
          </p:nvPr>
        </p:nvSpPr>
        <p:spPr/>
        <p:txBody>
          <a:bodyPr/>
          <a:lstStyle/>
          <a:p>
            <a:r>
              <a:rPr lang="en-US" b="0" i="1" spc="0" dirty="0" smtClean="0"/>
              <a:t>A Quick Overview</a:t>
            </a:r>
            <a:endParaRPr lang="en-US" b="0" i="1" spc="0" dirty="0"/>
          </a:p>
        </p:txBody>
      </p:sp>
    </p:spTree>
    <p:extLst>
      <p:ext uri="{BB962C8B-B14F-4D97-AF65-F5344CB8AC3E}">
        <p14:creationId xmlns:p14="http://schemas.microsoft.com/office/powerpoint/2010/main" val="1887331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7" y="2137659"/>
            <a:ext cx="5761383" cy="3925550"/>
          </a:xfrm>
        </p:spPr>
        <p:txBody>
          <a:bodyPr/>
          <a:lstStyle/>
          <a:p>
            <a:pPr marL="0" indent="0">
              <a:lnSpc>
                <a:spcPct val="100000"/>
              </a:lnSpc>
              <a:spcBef>
                <a:spcPts val="0"/>
              </a:spcBef>
              <a:buNone/>
            </a:pPr>
            <a:r>
              <a:rPr lang="en-US" sz="2000" smtClean="0"/>
              <a:t>We </a:t>
            </a:r>
            <a:r>
              <a:rPr lang="en-US" sz="2000" dirty="0" smtClean="0"/>
              <a:t>use # conversions as the running example, though the calculations apply to other metrics.</a:t>
            </a:r>
          </a:p>
          <a:p>
            <a:pPr marL="0" indent="0">
              <a:lnSpc>
                <a:spcPct val="100000"/>
              </a:lnSpc>
              <a:spcBef>
                <a:spcPts val="0"/>
              </a:spcBef>
              <a:buNone/>
            </a:pPr>
            <a:endParaRPr lang="en-US" sz="2000" dirty="0"/>
          </a:p>
          <a:p>
            <a:pPr marL="0" indent="0">
              <a:lnSpc>
                <a:spcPct val="100000"/>
              </a:lnSpc>
              <a:spcBef>
                <a:spcPts val="0"/>
              </a:spcBef>
              <a:buNone/>
            </a:pPr>
            <a:endParaRPr lang="en-US" sz="2000" dirty="0" smtClean="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9347" y="2208468"/>
            <a:ext cx="5342021" cy="3783932"/>
          </a:xfrm>
          <a:prstGeom prst="rect">
            <a:avLst/>
          </a:prstGeom>
        </p:spPr>
      </p:pic>
    </p:spTree>
    <p:extLst>
      <p:ext uri="{BB962C8B-B14F-4D97-AF65-F5344CB8AC3E}">
        <p14:creationId xmlns:p14="http://schemas.microsoft.com/office/powerpoint/2010/main" val="1686888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7" y="2137659"/>
                <a:ext cx="5761383" cy="3925550"/>
              </a:xfrm>
            </p:spPr>
            <p:txBody>
              <a:bodyPr/>
              <a:lstStyle/>
              <a:p>
                <a:pPr marL="0" indent="0">
                  <a:lnSpc>
                    <a:spcPct val="100000"/>
                  </a:lnSpc>
                  <a:spcBef>
                    <a:spcPts val="0"/>
                  </a:spcBef>
                  <a:buNone/>
                </a:pPr>
                <a:r>
                  <a:rPr lang="en-US" sz="2000" dirty="0" smtClean="0">
                    <a:solidFill>
                      <a:schemeClr val="tx1">
                        <a:lumMod val="50000"/>
                        <a:lumOff val="50000"/>
                      </a:schemeClr>
                    </a:solidFill>
                  </a:rPr>
                  <a:t>We use # conversions as the running example, though the calculations apply to other metrics.</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Facebook tracks and reports the following:</a:t>
                </a:r>
              </a:p>
              <a:p>
                <a:pPr marL="0" indent="0">
                  <a:lnSpc>
                    <a:spcPct val="100000"/>
                  </a:lnSpc>
                  <a:spcBef>
                    <a:spcPts val="0"/>
                  </a:spcBef>
                  <a:buNone/>
                </a:pPr>
                <a:endParaRPr lang="en-US" sz="2000" dirty="0"/>
              </a:p>
              <a:p>
                <a:pPr marL="0" indent="0">
                  <a:lnSpc>
                    <a:spcPct val="100000"/>
                  </a:lnSpc>
                  <a:spcBef>
                    <a:spcPts val="0"/>
                  </a:spcBef>
                  <a:buNone/>
                </a:pPr>
                <a14:m>
                  <m:oMath xmlns:m="http://schemas.openxmlformats.org/officeDocument/2006/math">
                    <m:sSub>
                      <m:sSubPr>
                        <m:ctrlPr>
                          <a:rPr lang="en-GB" sz="2000" b="0" i="1" smtClean="0">
                            <a:latin typeface="Cambria Math" charset="0"/>
                          </a:rPr>
                        </m:ctrlPr>
                      </m:sSubPr>
                      <m:e>
                        <m:r>
                          <a:rPr lang="en-GB" sz="2000" b="0" i="1" smtClean="0">
                            <a:latin typeface="Cambria Math" charset="0"/>
                          </a:rPr>
                          <m:t>𝐶</m:t>
                        </m:r>
                      </m:e>
                      <m:sub>
                        <m:r>
                          <a:rPr lang="en-GB" sz="2000" b="0" i="1" smtClean="0">
                            <a:latin typeface="Cambria Math" charset="0"/>
                          </a:rPr>
                          <m:t>𝑇</m:t>
                        </m:r>
                      </m:sub>
                    </m:sSub>
                  </m:oMath>
                </a14:m>
                <a:r>
                  <a:rPr lang="en-US" sz="2000" dirty="0" smtClean="0"/>
                  <a:t>: # conversions in the test group</a:t>
                </a:r>
              </a:p>
              <a:p>
                <a:pPr marL="0" indent="0">
                  <a:lnSpc>
                    <a:spcPct val="100000"/>
                  </a:lnSpc>
                  <a:spcBef>
                    <a:spcPts val="0"/>
                  </a:spcBef>
                  <a:buNone/>
                </a:pPr>
                <a14:m>
                  <m:oMath xmlns:m="http://schemas.openxmlformats.org/officeDocument/2006/math">
                    <m:sSub>
                      <m:sSubPr>
                        <m:ctrlPr>
                          <a:rPr lang="en-GB" sz="2000" i="1">
                            <a:latin typeface="Cambria Math" charset="0"/>
                          </a:rPr>
                        </m:ctrlPr>
                      </m:sSubPr>
                      <m:e>
                        <m:r>
                          <a:rPr lang="en-GB" sz="2000" i="1">
                            <a:latin typeface="Cambria Math" charset="0"/>
                          </a:rPr>
                          <m:t>𝐶</m:t>
                        </m:r>
                      </m:e>
                      <m:sub>
                        <m:r>
                          <a:rPr lang="en-GB" sz="2000" b="0" i="1" smtClean="0">
                            <a:latin typeface="Cambria Math" charset="0"/>
                          </a:rPr>
                          <m:t>𝑆</m:t>
                        </m:r>
                      </m:sub>
                    </m:sSub>
                  </m:oMath>
                </a14:m>
                <a:r>
                  <a:rPr lang="en-US" sz="2000" dirty="0"/>
                  <a:t>: # conversions in </a:t>
                </a:r>
                <a:r>
                  <a:rPr lang="en-US" sz="2000" dirty="0" smtClean="0"/>
                  <a:t>the scaled control group*</a:t>
                </a:r>
                <a:endParaRPr lang="en-US" sz="2000" dirty="0"/>
              </a:p>
              <a:p>
                <a:pPr marL="0" indent="0">
                  <a:lnSpc>
                    <a:spcPct val="100000"/>
                  </a:lnSpc>
                  <a:spcBef>
                    <a:spcPts val="0"/>
                  </a:spcBef>
                  <a:buNone/>
                </a:pPr>
                <a14:m>
                  <m:oMath xmlns:m="http://schemas.openxmlformats.org/officeDocument/2006/math">
                    <m:sSub>
                      <m:sSubPr>
                        <m:ctrlPr>
                          <a:rPr lang="en-GB" sz="2000" i="1">
                            <a:latin typeface="Cambria Math" charset="0"/>
                          </a:rPr>
                        </m:ctrlPr>
                      </m:sSubPr>
                      <m:e>
                        <m:r>
                          <a:rPr lang="en-GB" sz="2000" b="0" i="1" smtClean="0">
                            <a:latin typeface="Cambria Math" charset="0"/>
                          </a:rPr>
                          <m:t>𝑅</m:t>
                        </m:r>
                      </m:e>
                      <m:sub>
                        <m:r>
                          <a:rPr lang="en-GB" sz="2000" i="1">
                            <a:latin typeface="Cambria Math" charset="0"/>
                          </a:rPr>
                          <m:t>𝑇</m:t>
                        </m:r>
                      </m:sub>
                    </m:sSub>
                  </m:oMath>
                </a14:m>
                <a:r>
                  <a:rPr lang="en-US" sz="2000" dirty="0"/>
                  <a:t>: # conversions in the </a:t>
                </a:r>
                <a:r>
                  <a:rPr lang="en-US" sz="2000" dirty="0" smtClean="0"/>
                  <a:t>reached audience of the test group</a:t>
                </a:r>
              </a:p>
              <a:p>
                <a:pPr marL="0" indent="0">
                  <a:lnSpc>
                    <a:spcPct val="100000"/>
                  </a:lnSpc>
                  <a:spcBef>
                    <a:spcPts val="0"/>
                  </a:spcBef>
                  <a:buNone/>
                </a:pPr>
                <a:endParaRPr lang="en-US" sz="2000"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7" y="2137659"/>
                <a:ext cx="5761383" cy="3925550"/>
              </a:xfrm>
              <a:blipFill rotWithShape="0">
                <a:blip r:embed="rId3"/>
                <a:stretch>
                  <a:fillRect l="-1164" t="-932"/>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346" y="2208467"/>
            <a:ext cx="5342400" cy="4149900"/>
          </a:xfrm>
          <a:prstGeom prst="rect">
            <a:avLst/>
          </a:prstGeom>
        </p:spPr>
      </p:pic>
    </p:spTree>
    <p:extLst>
      <p:ext uri="{BB962C8B-B14F-4D97-AF65-F5344CB8AC3E}">
        <p14:creationId xmlns:p14="http://schemas.microsoft.com/office/powerpoint/2010/main" val="5889668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7" y="2137659"/>
                <a:ext cx="5745341" cy="3925550"/>
              </a:xfrm>
            </p:spPr>
            <p:txBody>
              <a:bodyPr/>
              <a:lstStyle/>
              <a:p>
                <a:pPr marL="0" indent="0" defTabSz="180000">
                  <a:lnSpc>
                    <a:spcPct val="100000"/>
                  </a:lnSpc>
                  <a:spcBef>
                    <a:spcPts val="0"/>
                  </a:spcBef>
                  <a:buNone/>
                </a:pPr>
                <a14:m>
                  <m:oMath xmlns:m="http://schemas.openxmlformats.org/officeDocument/2006/math">
                    <m:sSub>
                      <m:sSubPr>
                        <m:ctrlPr>
                          <a:rPr lang="en-GB" sz="2000" b="0" i="1" smtClean="0">
                            <a:solidFill>
                              <a:schemeClr val="tx1"/>
                            </a:solidFill>
                            <a:latin typeface="Cambria Math" charset="0"/>
                          </a:rPr>
                        </m:ctrlPr>
                      </m:sSubPr>
                      <m:e>
                        <m:r>
                          <a:rPr lang="en-GB" sz="2000" b="0" i="1" smtClean="0">
                            <a:solidFill>
                              <a:schemeClr val="tx1"/>
                            </a:solidFill>
                            <a:latin typeface="Cambria Math" charset="0"/>
                          </a:rPr>
                          <m:t>𝐶</m:t>
                        </m:r>
                      </m:e>
                      <m:sub>
                        <m:r>
                          <a:rPr lang="en-GB" sz="2000" b="0" i="1" smtClean="0">
                            <a:solidFill>
                              <a:schemeClr val="tx1"/>
                            </a:solidFill>
                            <a:latin typeface="Cambria Math" charset="0"/>
                          </a:rPr>
                          <m:t>𝑇</m:t>
                        </m:r>
                      </m:sub>
                    </m:sSub>
                  </m:oMath>
                </a14:m>
                <a:r>
                  <a:rPr lang="en-US" sz="2000" dirty="0" smtClean="0">
                    <a:solidFill>
                      <a:schemeClr val="tx1"/>
                    </a:solidFill>
                  </a:rPr>
                  <a:t>:		# conversions in the test</a:t>
                </a:r>
              </a:p>
              <a:p>
                <a:pPr marL="0" indent="0" defTabSz="180000">
                  <a:lnSpc>
                    <a:spcPct val="100000"/>
                  </a:lnSpc>
                  <a:spcBef>
                    <a:spcPts val="0"/>
                  </a:spcBef>
                  <a:buNone/>
                </a:pPr>
                <a14:m>
                  <m:oMath xmlns:m="http://schemas.openxmlformats.org/officeDocument/2006/math">
                    <m:sSub>
                      <m:sSubPr>
                        <m:ctrlPr>
                          <a:rPr lang="en-GB" sz="2000" i="1">
                            <a:solidFill>
                              <a:schemeClr val="tx1"/>
                            </a:solidFill>
                            <a:latin typeface="Cambria Math" charset="0"/>
                          </a:rPr>
                        </m:ctrlPr>
                      </m:sSubPr>
                      <m:e>
                        <m:r>
                          <a:rPr lang="en-GB" sz="2000" i="1">
                            <a:solidFill>
                              <a:schemeClr val="tx1"/>
                            </a:solidFill>
                            <a:latin typeface="Cambria Math" charset="0"/>
                          </a:rPr>
                          <m:t>𝐶</m:t>
                        </m:r>
                      </m:e>
                      <m:sub>
                        <m:r>
                          <a:rPr lang="en-GB" sz="2000" b="0" i="1" smtClean="0">
                            <a:solidFill>
                              <a:schemeClr val="tx1"/>
                            </a:solidFill>
                            <a:latin typeface="Cambria Math" charset="0"/>
                          </a:rPr>
                          <m:t>𝑆</m:t>
                        </m:r>
                      </m:sub>
                    </m:sSub>
                  </m:oMath>
                </a14:m>
                <a:r>
                  <a:rPr lang="en-US" sz="2000" dirty="0" smtClean="0">
                    <a:solidFill>
                      <a:schemeClr val="tx1"/>
                    </a:solidFill>
                  </a:rPr>
                  <a:t>:		# </a:t>
                </a:r>
                <a:r>
                  <a:rPr lang="en-US" sz="2000" dirty="0">
                    <a:solidFill>
                      <a:schemeClr val="tx1"/>
                    </a:solidFill>
                  </a:rPr>
                  <a:t>conversions in the </a:t>
                </a:r>
                <a:r>
                  <a:rPr lang="en-US" sz="2000" dirty="0" smtClean="0">
                    <a:solidFill>
                      <a:schemeClr val="tx1"/>
                    </a:solidFill>
                  </a:rPr>
                  <a:t>scaled control</a:t>
                </a:r>
              </a:p>
              <a:p>
                <a:pPr marL="0" indent="0" defTabSz="180000">
                  <a:lnSpc>
                    <a:spcPct val="100000"/>
                  </a:lnSpc>
                  <a:spcBef>
                    <a:spcPts val="0"/>
                  </a:spcBef>
                  <a:buNone/>
                </a:pPr>
                <a14:m>
                  <m:oMath xmlns:m="http://schemas.openxmlformats.org/officeDocument/2006/math">
                    <m:sSub>
                      <m:sSubPr>
                        <m:ctrlPr>
                          <a:rPr lang="en-GB" sz="2000" i="1">
                            <a:solidFill>
                              <a:schemeClr val="tx1"/>
                            </a:solidFill>
                            <a:latin typeface="Cambria Math" charset="0"/>
                          </a:rPr>
                        </m:ctrlPr>
                      </m:sSubPr>
                      <m:e>
                        <m:r>
                          <a:rPr lang="en-GB" sz="2000" b="0" i="1" smtClean="0">
                            <a:solidFill>
                              <a:schemeClr val="tx1"/>
                            </a:solidFill>
                            <a:latin typeface="Cambria Math" charset="0"/>
                          </a:rPr>
                          <m:t>𝑅</m:t>
                        </m:r>
                      </m:e>
                      <m:sub>
                        <m:r>
                          <a:rPr lang="en-GB" sz="2000" i="1">
                            <a:solidFill>
                              <a:schemeClr val="tx1"/>
                            </a:solidFill>
                            <a:latin typeface="Cambria Math" charset="0"/>
                          </a:rPr>
                          <m:t>𝑇</m:t>
                        </m:r>
                      </m:sub>
                    </m:sSub>
                  </m:oMath>
                </a14:m>
                <a:r>
                  <a:rPr lang="en-US" sz="2000" dirty="0">
                    <a:solidFill>
                      <a:schemeClr val="tx1"/>
                    </a:solidFill>
                  </a:rPr>
                  <a:t>: </a:t>
                </a:r>
                <a:r>
                  <a:rPr lang="en-US" sz="2000" dirty="0" smtClean="0">
                    <a:solidFill>
                      <a:schemeClr val="tx1"/>
                    </a:solidFill>
                  </a:rPr>
                  <a:t>	# </a:t>
                </a:r>
                <a:r>
                  <a:rPr lang="en-US" sz="2000" dirty="0">
                    <a:solidFill>
                      <a:schemeClr val="tx1"/>
                    </a:solidFill>
                  </a:rPr>
                  <a:t>conversions in the </a:t>
                </a:r>
                <a:r>
                  <a:rPr lang="en-US" sz="2000" dirty="0" smtClean="0">
                    <a:solidFill>
                      <a:schemeClr val="tx1"/>
                    </a:solidFill>
                  </a:rPr>
                  <a:t>reached audience</a:t>
                </a:r>
                <a:br>
                  <a:rPr lang="en-US" sz="2000" dirty="0" smtClean="0">
                    <a:solidFill>
                      <a:schemeClr val="tx1"/>
                    </a:solidFill>
                  </a:rPr>
                </a:br>
                <a:r>
                  <a:rPr lang="en-US" sz="2000" dirty="0" smtClean="0">
                    <a:solidFill>
                      <a:schemeClr val="tx1"/>
                    </a:solidFill>
                  </a:rPr>
                  <a:t>			of the test group</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7" y="2137659"/>
                <a:ext cx="5745341" cy="3925550"/>
              </a:xfrm>
              <a:blipFill rotWithShape="0">
                <a:blip r:embed="rId3"/>
                <a:stretch>
                  <a:fillRect t="-932"/>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346" y="2208467"/>
            <a:ext cx="5342400" cy="4149900"/>
          </a:xfrm>
          <a:prstGeom prst="rect">
            <a:avLst/>
          </a:prstGeom>
        </p:spPr>
      </p:pic>
    </p:spTree>
    <p:extLst>
      <p:ext uri="{BB962C8B-B14F-4D97-AF65-F5344CB8AC3E}">
        <p14:creationId xmlns:p14="http://schemas.microsoft.com/office/powerpoint/2010/main" val="2770073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7" y="2137659"/>
                <a:ext cx="5761383" cy="3925550"/>
              </a:xfrm>
            </p:spPr>
            <p:txBody>
              <a:bodyPr/>
              <a:lstStyle/>
              <a:p>
                <a:pPr marL="0" indent="0" defTabSz="180000">
                  <a:lnSpc>
                    <a:spcPct val="100000"/>
                  </a:lnSpc>
                  <a:spcBef>
                    <a:spcPts val="0"/>
                  </a:spcBef>
                  <a:buNone/>
                </a:pPr>
                <a14:m>
                  <m:oMath xmlns:m="http://schemas.openxmlformats.org/officeDocument/2006/math">
                    <m:sSub>
                      <m:sSubPr>
                        <m:ctrlPr>
                          <a:rPr lang="en-GB" sz="2000" b="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𝐶</m:t>
                        </m:r>
                      </m:e>
                      <m:sub>
                        <m:r>
                          <a:rPr lang="en-GB" sz="2000" b="0" i="1" smtClean="0">
                            <a:solidFill>
                              <a:schemeClr val="tx1">
                                <a:lumMod val="50000"/>
                                <a:lumOff val="50000"/>
                              </a:schemeClr>
                            </a:solidFill>
                            <a:latin typeface="Cambria Math" charset="0"/>
                          </a:rPr>
                          <m:t>𝑇</m:t>
                        </m:r>
                      </m:sub>
                    </m:sSub>
                  </m:oMath>
                </a14:m>
                <a:r>
                  <a:rPr lang="en-US" sz="2000" dirty="0" smtClean="0">
                    <a:solidFill>
                      <a:schemeClr val="tx1">
                        <a:lumMod val="50000"/>
                        <a:lumOff val="50000"/>
                      </a:schemeClr>
                    </a:solidFill>
                  </a:rPr>
                  <a:t>:		# conversions in the test</a:t>
                </a:r>
              </a:p>
              <a:p>
                <a:pPr marL="0" indent="0" defTabSz="180000">
                  <a:lnSpc>
                    <a:spcPct val="100000"/>
                  </a:lnSpc>
                  <a:spcBef>
                    <a:spcPts val="0"/>
                  </a:spcBef>
                  <a:buNone/>
                </a:pPr>
                <a14:m>
                  <m:oMath xmlns:m="http://schemas.openxmlformats.org/officeDocument/2006/math">
                    <m:sSub>
                      <m:sSubPr>
                        <m:ctrlPr>
                          <a:rPr lang="en-GB" sz="2000" i="1">
                            <a:solidFill>
                              <a:schemeClr val="tx1">
                                <a:lumMod val="50000"/>
                                <a:lumOff val="50000"/>
                              </a:schemeClr>
                            </a:solidFill>
                            <a:latin typeface="Cambria Math" charset="0"/>
                          </a:rPr>
                        </m:ctrlPr>
                      </m:sSubPr>
                      <m:e>
                        <m:r>
                          <a:rPr lang="en-GB" sz="2000" i="1">
                            <a:solidFill>
                              <a:schemeClr val="tx1">
                                <a:lumMod val="50000"/>
                                <a:lumOff val="50000"/>
                              </a:schemeClr>
                            </a:solidFill>
                            <a:latin typeface="Cambria Math" charset="0"/>
                          </a:rPr>
                          <m:t>𝐶</m:t>
                        </m:r>
                      </m:e>
                      <m:sub>
                        <m:r>
                          <a:rPr lang="en-GB" sz="2000" b="0" i="1" smtClean="0">
                            <a:solidFill>
                              <a:schemeClr val="tx1">
                                <a:lumMod val="50000"/>
                                <a:lumOff val="50000"/>
                              </a:schemeClr>
                            </a:solidFill>
                            <a:latin typeface="Cambria Math" charset="0"/>
                          </a:rPr>
                          <m:t>𝑆</m:t>
                        </m:r>
                      </m:sub>
                    </m:sSub>
                  </m:oMath>
                </a14:m>
                <a:r>
                  <a:rPr lang="en-US" sz="2000" dirty="0" smtClean="0">
                    <a:solidFill>
                      <a:schemeClr val="tx1">
                        <a:lumMod val="50000"/>
                        <a:lumOff val="50000"/>
                      </a:schemeClr>
                    </a:solidFill>
                  </a:rPr>
                  <a:t>:		# </a:t>
                </a:r>
                <a:r>
                  <a:rPr lang="en-US" sz="2000" dirty="0">
                    <a:solidFill>
                      <a:schemeClr val="tx1">
                        <a:lumMod val="50000"/>
                        <a:lumOff val="50000"/>
                      </a:schemeClr>
                    </a:solidFill>
                  </a:rPr>
                  <a:t>conversions in the </a:t>
                </a:r>
                <a:r>
                  <a:rPr lang="en-US" sz="2000" dirty="0" smtClean="0">
                    <a:solidFill>
                      <a:schemeClr val="tx1">
                        <a:lumMod val="50000"/>
                        <a:lumOff val="50000"/>
                      </a:schemeClr>
                    </a:solidFill>
                  </a:rPr>
                  <a:t>scaled control</a:t>
                </a:r>
              </a:p>
              <a:p>
                <a:pPr marL="0" indent="0" defTabSz="180000">
                  <a:lnSpc>
                    <a:spcPct val="100000"/>
                  </a:lnSpc>
                  <a:spcBef>
                    <a:spcPts val="0"/>
                  </a:spcBef>
                  <a:buNone/>
                </a:pPr>
                <a14:m>
                  <m:oMath xmlns:m="http://schemas.openxmlformats.org/officeDocument/2006/math">
                    <m:sSub>
                      <m:sSubPr>
                        <m:ctrlPr>
                          <a:rPr lang="en-GB" sz="2000" i="1">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𝑅</m:t>
                        </m:r>
                      </m:e>
                      <m:sub>
                        <m:r>
                          <a:rPr lang="en-GB" sz="2000" i="1">
                            <a:solidFill>
                              <a:schemeClr val="tx1">
                                <a:lumMod val="50000"/>
                                <a:lumOff val="50000"/>
                              </a:schemeClr>
                            </a:solidFill>
                            <a:latin typeface="Cambria Math" charset="0"/>
                          </a:rPr>
                          <m:t>𝑇</m:t>
                        </m:r>
                      </m:sub>
                    </m:sSub>
                  </m:oMath>
                </a14:m>
                <a:r>
                  <a:rPr lang="en-US" sz="2000" dirty="0">
                    <a:solidFill>
                      <a:schemeClr val="tx1">
                        <a:lumMod val="50000"/>
                        <a:lumOff val="50000"/>
                      </a:schemeClr>
                    </a:solidFill>
                  </a:rPr>
                  <a:t>: </a:t>
                </a:r>
                <a:r>
                  <a:rPr lang="en-US" sz="2000" dirty="0" smtClean="0">
                    <a:solidFill>
                      <a:schemeClr val="tx1">
                        <a:lumMod val="50000"/>
                        <a:lumOff val="50000"/>
                      </a:schemeClr>
                    </a:solidFill>
                  </a:rPr>
                  <a:t>	# </a:t>
                </a:r>
                <a:r>
                  <a:rPr lang="en-US" sz="2000" dirty="0">
                    <a:solidFill>
                      <a:schemeClr val="tx1">
                        <a:lumMod val="50000"/>
                        <a:lumOff val="50000"/>
                      </a:schemeClr>
                    </a:solidFill>
                  </a:rPr>
                  <a:t>conversions in the </a:t>
                </a:r>
                <a:r>
                  <a:rPr lang="en-US" sz="2000" dirty="0" smtClean="0">
                    <a:solidFill>
                      <a:schemeClr val="tx1">
                        <a:lumMod val="50000"/>
                        <a:lumOff val="50000"/>
                      </a:schemeClr>
                    </a:solidFill>
                  </a:rPr>
                  <a:t>reached audience</a:t>
                </a:r>
                <a:br>
                  <a:rPr lang="en-US" sz="2000" dirty="0" smtClean="0">
                    <a:solidFill>
                      <a:schemeClr val="tx1">
                        <a:lumMod val="50000"/>
                        <a:lumOff val="50000"/>
                      </a:schemeClr>
                    </a:solidFill>
                  </a:rPr>
                </a:br>
                <a:r>
                  <a:rPr lang="en-US" sz="2000" dirty="0" smtClean="0">
                    <a:solidFill>
                      <a:schemeClr val="tx1">
                        <a:lumMod val="50000"/>
                        <a:lumOff val="50000"/>
                      </a:schemeClr>
                    </a:solidFill>
                  </a:rPr>
                  <a:t>			of the test group</a:t>
                </a:r>
              </a:p>
              <a:p>
                <a:pPr marL="0" indent="0" defTabSz="180000">
                  <a:lnSpc>
                    <a:spcPct val="100000"/>
                  </a:lnSpc>
                  <a:spcBef>
                    <a:spcPts val="0"/>
                  </a:spcBef>
                  <a:buNone/>
                </a:pPr>
                <a:endParaRPr lang="en-US" sz="2000" dirty="0"/>
              </a:p>
              <a:p>
                <a:pPr marL="0" indent="0" defTabSz="180000">
                  <a:lnSpc>
                    <a:spcPct val="100000"/>
                  </a:lnSpc>
                  <a:spcBef>
                    <a:spcPts val="0"/>
                  </a:spcBef>
                  <a:buNone/>
                </a:pPr>
                <a:r>
                  <a:rPr lang="en-US" sz="2000" dirty="0" smtClean="0"/>
                  <a:t># conversions contains contribution from the reached and unreached audiences (</a:t>
                </a:r>
                <a14:m>
                  <m:oMath xmlns:m="http://schemas.openxmlformats.org/officeDocument/2006/math">
                    <m:sSub>
                      <m:sSubPr>
                        <m:ctrlPr>
                          <a:rPr lang="en-GB" sz="2000" b="0" i="1" smtClean="0">
                            <a:latin typeface="Cambria Math" charset="0"/>
                          </a:rPr>
                        </m:ctrlPr>
                      </m:sSubPr>
                      <m:e>
                        <m:r>
                          <a:rPr lang="en-GB" sz="2000" b="0" i="1" smtClean="0">
                            <a:latin typeface="Cambria Math" charset="0"/>
                          </a:rPr>
                          <m:t>𝑈</m:t>
                        </m:r>
                      </m:e>
                      <m:sub>
                        <m:r>
                          <a:rPr lang="en-GB" sz="2000" b="0" i="1" smtClean="0">
                            <a:latin typeface="Cambria Math" charset="0"/>
                          </a:rPr>
                          <m:t>𝑇</m:t>
                        </m:r>
                      </m:sub>
                    </m:sSub>
                  </m:oMath>
                </a14:m>
                <a:r>
                  <a:rPr lang="en-US" sz="2000" dirty="0" smtClean="0"/>
                  <a:t> &amp; </a:t>
                </a:r>
                <a14:m>
                  <m:oMath xmlns:m="http://schemas.openxmlformats.org/officeDocument/2006/math">
                    <m:sSub>
                      <m:sSubPr>
                        <m:ctrlPr>
                          <a:rPr lang="en-GB" sz="2000" b="0" i="1" smtClean="0">
                            <a:latin typeface="Cambria Math" charset="0"/>
                          </a:rPr>
                        </m:ctrlPr>
                      </m:sSubPr>
                      <m:e>
                        <m:r>
                          <a:rPr lang="en-GB" sz="2000" b="0" i="1" smtClean="0">
                            <a:latin typeface="Cambria Math" charset="0"/>
                          </a:rPr>
                          <m:t>𝑈</m:t>
                        </m:r>
                      </m:e>
                      <m:sub>
                        <m:r>
                          <a:rPr lang="en-GB" sz="2000" b="0" i="1" smtClean="0">
                            <a:latin typeface="Cambria Math" charset="0"/>
                          </a:rPr>
                          <m:t>𝑆</m:t>
                        </m:r>
                      </m:sub>
                    </m:sSub>
                  </m:oMath>
                </a14:m>
                <a:r>
                  <a:rPr lang="en-US" sz="2000" dirty="0" smtClean="0"/>
                  <a:t>).</a:t>
                </a:r>
              </a:p>
              <a:p>
                <a:pPr marL="0" indent="0" defTabSz="180000">
                  <a:lnSpc>
                    <a:spcPct val="100000"/>
                  </a:lnSpc>
                  <a:spcBef>
                    <a:spcPts val="0"/>
                  </a:spcBef>
                  <a:buNone/>
                </a:pPr>
                <a:endParaRPr lang="en-US" sz="2000" dirty="0"/>
              </a:p>
              <a:p>
                <a:pPr marL="0" indent="0" defTabSz="180000">
                  <a:lnSpc>
                    <a:spcPct val="100000"/>
                  </a:lnSpc>
                  <a:spcBef>
                    <a:spcPts val="0"/>
                  </a:spcBef>
                  <a:buNone/>
                </a:pPr>
                <a:r>
                  <a:rPr lang="en-US" sz="2000" dirty="0" smtClean="0"/>
                  <a:t>The conversion rate for unreached audiences &amp; control are assumed to be the same. </a:t>
                </a:r>
                <a14:m>
                  <m:oMath xmlns:m="http://schemas.openxmlformats.org/officeDocument/2006/math">
                    <m:sSub>
                      <m:sSubPr>
                        <m:ctrlPr>
                          <a:rPr lang="en-GB" sz="2000" i="1">
                            <a:latin typeface="Cambria Math" charset="0"/>
                          </a:rPr>
                        </m:ctrlPr>
                      </m:sSubPr>
                      <m:e>
                        <m:r>
                          <a:rPr lang="en-GB" sz="2000" b="0" i="1" smtClean="0">
                            <a:latin typeface="Cambria Math" charset="0"/>
                          </a:rPr>
                          <m:t>⇒</m:t>
                        </m:r>
                        <m:r>
                          <a:rPr lang="en-GB" sz="2000" i="1">
                            <a:latin typeface="Cambria Math" charset="0"/>
                          </a:rPr>
                          <m:t>𝑈</m:t>
                        </m:r>
                      </m:e>
                      <m:sub>
                        <m:r>
                          <a:rPr lang="en-GB" sz="2000" i="1">
                            <a:latin typeface="Cambria Math" charset="0"/>
                          </a:rPr>
                          <m:t>𝑇</m:t>
                        </m:r>
                      </m:sub>
                    </m:sSub>
                    <m:r>
                      <a:rPr lang="en-GB" sz="2000" b="0" i="0" smtClean="0">
                        <a:latin typeface="Cambria Math" charset="0"/>
                      </a:rPr>
                      <m:t>=</m:t>
                    </m:r>
                    <m:sSub>
                      <m:sSubPr>
                        <m:ctrlPr>
                          <a:rPr lang="en-GB" sz="2000" i="1">
                            <a:latin typeface="Cambria Math" charset="0"/>
                          </a:rPr>
                        </m:ctrlPr>
                      </m:sSubPr>
                      <m:e>
                        <m:r>
                          <a:rPr lang="en-GB" sz="2000" i="1">
                            <a:latin typeface="Cambria Math" charset="0"/>
                          </a:rPr>
                          <m:t>𝑈</m:t>
                        </m:r>
                      </m:e>
                      <m:sub>
                        <m:r>
                          <a:rPr lang="en-GB" sz="2000" i="1">
                            <a:latin typeface="Cambria Math" charset="0"/>
                          </a:rPr>
                          <m:t>𝑆</m:t>
                        </m:r>
                      </m:sub>
                    </m:sSub>
                  </m:oMath>
                </a14:m>
                <a:r>
                  <a:rPr lang="en-US" sz="2000" dirty="0" smtClean="0"/>
                  <a:t>.</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7" y="2137659"/>
                <a:ext cx="5761383" cy="3925550"/>
              </a:xfrm>
              <a:blipFill rotWithShape="0">
                <a:blip r:embed="rId3"/>
                <a:stretch>
                  <a:fillRect l="-1164" t="-932" r="-106"/>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346" y="2208467"/>
            <a:ext cx="5342400" cy="4149900"/>
          </a:xfrm>
          <a:prstGeom prst="rect">
            <a:avLst/>
          </a:prstGeom>
        </p:spPr>
      </p:pic>
    </p:spTree>
    <p:extLst>
      <p:ext uri="{BB962C8B-B14F-4D97-AF65-F5344CB8AC3E}">
        <p14:creationId xmlns:p14="http://schemas.microsoft.com/office/powerpoint/2010/main" val="3924050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7" y="2137659"/>
                <a:ext cx="5761383" cy="3925550"/>
              </a:xfrm>
            </p:spPr>
            <p:txBody>
              <a:bodyPr/>
              <a:lstStyle/>
              <a:p>
                <a:pPr marL="0" indent="0" defTabSz="180000">
                  <a:lnSpc>
                    <a:spcPct val="100000"/>
                  </a:lnSpc>
                  <a:spcBef>
                    <a:spcPts val="0"/>
                  </a:spcBef>
                  <a:buNone/>
                </a:pPr>
                <a14:m>
                  <m:oMath xmlns:m="http://schemas.openxmlformats.org/officeDocument/2006/math">
                    <m:sSub>
                      <m:sSubPr>
                        <m:ctrlPr>
                          <a:rPr lang="en-GB" sz="2000" i="1" smtClean="0">
                            <a:solidFill>
                              <a:schemeClr val="tx1"/>
                            </a:solidFill>
                            <a:latin typeface="Cambria Math" charset="0"/>
                          </a:rPr>
                        </m:ctrlPr>
                      </m:sSubPr>
                      <m:e>
                        <m:r>
                          <a:rPr lang="en-GB" sz="2000" b="0" i="1" smtClean="0">
                            <a:solidFill>
                              <a:schemeClr val="tx1"/>
                            </a:solidFill>
                            <a:latin typeface="Cambria Math" charset="0"/>
                          </a:rPr>
                          <m:t>𝑅</m:t>
                        </m:r>
                      </m:e>
                      <m:sub>
                        <m:r>
                          <a:rPr lang="en-GB" sz="2000" i="1">
                            <a:solidFill>
                              <a:schemeClr val="tx1"/>
                            </a:solidFill>
                            <a:latin typeface="Cambria Math" charset="0"/>
                          </a:rPr>
                          <m:t>𝑇</m:t>
                        </m:r>
                      </m:sub>
                    </m:sSub>
                  </m:oMath>
                </a14:m>
                <a:r>
                  <a:rPr lang="en-US" sz="2000" dirty="0" smtClean="0">
                    <a:solidFill>
                      <a:schemeClr val="tx1"/>
                    </a:solidFill>
                  </a:rPr>
                  <a:t>, </a:t>
                </a:r>
                <a14:m>
                  <m:oMath xmlns:m="http://schemas.openxmlformats.org/officeDocument/2006/math">
                    <m:sSub>
                      <m:sSubPr>
                        <m:ctrlPr>
                          <a:rPr lang="en-GB" sz="2000" b="0" i="1" smtClean="0">
                            <a:solidFill>
                              <a:schemeClr val="tx1"/>
                            </a:solidFill>
                            <a:latin typeface="Cambria Math" charset="0"/>
                          </a:rPr>
                        </m:ctrlPr>
                      </m:sSubPr>
                      <m:e>
                        <m:r>
                          <a:rPr lang="en-GB" sz="2000" b="0" i="1" smtClean="0">
                            <a:solidFill>
                              <a:schemeClr val="tx1"/>
                            </a:solidFill>
                            <a:latin typeface="Cambria Math" charset="0"/>
                          </a:rPr>
                          <m:t>𝑈</m:t>
                        </m:r>
                      </m:e>
                      <m:sub>
                        <m:r>
                          <a:rPr lang="en-GB" sz="2000" b="0" i="1" smtClean="0">
                            <a:solidFill>
                              <a:schemeClr val="tx1"/>
                            </a:solidFill>
                            <a:latin typeface="Cambria Math" charset="0"/>
                          </a:rPr>
                          <m:t>𝑇</m:t>
                        </m:r>
                      </m:sub>
                    </m:sSub>
                  </m:oMath>
                </a14:m>
                <a:r>
                  <a:rPr lang="en-US" sz="2000" dirty="0" smtClean="0">
                    <a:solidFill>
                      <a:schemeClr val="tx1"/>
                    </a:solidFill>
                  </a:rPr>
                  <a:t>: # </a:t>
                </a:r>
                <a:r>
                  <a:rPr lang="en-US" sz="2000" dirty="0">
                    <a:solidFill>
                      <a:schemeClr val="tx1"/>
                    </a:solidFill>
                  </a:rPr>
                  <a:t>conversions in the </a:t>
                </a:r>
                <a:r>
                  <a:rPr lang="en-US" sz="2000" dirty="0" smtClean="0">
                    <a:solidFill>
                      <a:schemeClr val="tx1"/>
                    </a:solidFill>
                  </a:rPr>
                  <a:t>reached/unreached</a:t>
                </a:r>
              </a:p>
              <a:p>
                <a:pPr marL="0" indent="0" defTabSz="180000">
                  <a:lnSpc>
                    <a:spcPct val="100000"/>
                  </a:lnSpc>
                  <a:spcBef>
                    <a:spcPts val="0"/>
                  </a:spcBef>
                  <a:buNone/>
                </a:pPr>
                <a:r>
                  <a:rPr lang="en-US" sz="2000" dirty="0">
                    <a:solidFill>
                      <a:schemeClr val="tx1"/>
                    </a:solidFill>
                  </a:rPr>
                  <a:t>	</a:t>
                </a:r>
                <a:r>
                  <a:rPr lang="en-US" sz="2000" dirty="0" smtClean="0">
                    <a:solidFill>
                      <a:schemeClr val="tx1"/>
                    </a:solidFill>
                  </a:rPr>
                  <a:t>				audience of the test group</a:t>
                </a:r>
              </a:p>
              <a:p>
                <a:pPr marL="0" indent="0" defTabSz="180000">
                  <a:lnSpc>
                    <a:spcPct val="100000"/>
                  </a:lnSpc>
                  <a:spcBef>
                    <a:spcPts val="0"/>
                  </a:spcBef>
                  <a:buNone/>
                </a:pPr>
                <a14:m>
                  <m:oMath xmlns:m="http://schemas.openxmlformats.org/officeDocument/2006/math">
                    <m:sSub>
                      <m:sSubPr>
                        <m:ctrlPr>
                          <a:rPr lang="en-GB" sz="2000" i="1">
                            <a:solidFill>
                              <a:schemeClr val="tx1"/>
                            </a:solidFill>
                            <a:latin typeface="Cambria Math" charset="0"/>
                          </a:rPr>
                        </m:ctrlPr>
                      </m:sSubPr>
                      <m:e>
                        <m:r>
                          <a:rPr lang="en-GB" sz="2000" b="0" i="1" smtClean="0">
                            <a:solidFill>
                              <a:schemeClr val="tx1"/>
                            </a:solidFill>
                            <a:latin typeface="Cambria Math" charset="0"/>
                          </a:rPr>
                          <m:t>𝑅</m:t>
                        </m:r>
                      </m:e>
                      <m:sub>
                        <m:r>
                          <a:rPr lang="en-GB" sz="2000" b="0" i="1" smtClean="0">
                            <a:solidFill>
                              <a:schemeClr val="tx1"/>
                            </a:solidFill>
                            <a:latin typeface="Cambria Math" charset="0"/>
                          </a:rPr>
                          <m:t>𝑆</m:t>
                        </m:r>
                      </m:sub>
                    </m:sSub>
                  </m:oMath>
                </a14:m>
                <a:r>
                  <a:rPr lang="en-US" sz="2000" dirty="0">
                    <a:solidFill>
                      <a:schemeClr val="tx1"/>
                    </a:solidFill>
                  </a:rPr>
                  <a:t>, </a:t>
                </a:r>
                <a14:m>
                  <m:oMath xmlns:m="http://schemas.openxmlformats.org/officeDocument/2006/math">
                    <m:sSub>
                      <m:sSubPr>
                        <m:ctrlPr>
                          <a:rPr lang="en-GB" sz="2000" i="1">
                            <a:solidFill>
                              <a:schemeClr val="tx1"/>
                            </a:solidFill>
                            <a:latin typeface="Cambria Math" charset="0"/>
                          </a:rPr>
                        </m:ctrlPr>
                      </m:sSubPr>
                      <m:e>
                        <m:r>
                          <a:rPr lang="en-GB" sz="2000" b="0" i="1" smtClean="0">
                            <a:solidFill>
                              <a:schemeClr val="tx1"/>
                            </a:solidFill>
                            <a:latin typeface="Cambria Math" charset="0"/>
                          </a:rPr>
                          <m:t>𝑈</m:t>
                        </m:r>
                      </m:e>
                      <m:sub>
                        <m:r>
                          <a:rPr lang="en-GB" sz="2000" i="1">
                            <a:solidFill>
                              <a:schemeClr val="tx1"/>
                            </a:solidFill>
                            <a:latin typeface="Cambria Math" charset="0"/>
                          </a:rPr>
                          <m:t>𝑆</m:t>
                        </m:r>
                      </m:sub>
                    </m:sSub>
                  </m:oMath>
                </a14:m>
                <a:r>
                  <a:rPr lang="en-US" sz="2000" dirty="0">
                    <a:solidFill>
                      <a:schemeClr val="tx1"/>
                    </a:solidFill>
                  </a:rPr>
                  <a:t>: 	# conversions in the reached/unreached</a:t>
                </a:r>
              </a:p>
              <a:p>
                <a:pPr marL="0" indent="0" defTabSz="180000">
                  <a:lnSpc>
                    <a:spcPct val="100000"/>
                  </a:lnSpc>
                  <a:spcBef>
                    <a:spcPts val="0"/>
                  </a:spcBef>
                  <a:buNone/>
                </a:pPr>
                <a:r>
                  <a:rPr lang="en-US" sz="2000" dirty="0">
                    <a:solidFill>
                      <a:schemeClr val="tx1"/>
                    </a:solidFill>
                  </a:rPr>
                  <a:t>					audience of the </a:t>
                </a:r>
                <a:r>
                  <a:rPr lang="en-US" sz="2000" dirty="0" smtClean="0">
                    <a:solidFill>
                      <a:schemeClr val="tx1"/>
                    </a:solidFill>
                  </a:rPr>
                  <a:t>scaled control group</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7" y="2137659"/>
                <a:ext cx="5761383" cy="3925550"/>
              </a:xfrm>
              <a:blipFill rotWithShape="0">
                <a:blip r:embed="rId3"/>
                <a:stretch>
                  <a:fillRect t="-932" r="-1058"/>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346" y="2208467"/>
            <a:ext cx="5342400" cy="4149900"/>
          </a:xfrm>
          <a:prstGeom prst="rect">
            <a:avLst/>
          </a:prstGeom>
        </p:spPr>
      </p:pic>
    </p:spTree>
    <p:extLst>
      <p:ext uri="{BB962C8B-B14F-4D97-AF65-F5344CB8AC3E}">
        <p14:creationId xmlns:p14="http://schemas.microsoft.com/office/powerpoint/2010/main" val="7324457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How does Facebook do it?</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7" y="2137659"/>
                <a:ext cx="5969929" cy="3925550"/>
              </a:xfrm>
            </p:spPr>
            <p:txBody>
              <a:bodyPr/>
              <a:lstStyle/>
              <a:p>
                <a:pPr marL="0" indent="0" defTabSz="180000">
                  <a:lnSpc>
                    <a:spcPct val="100000"/>
                  </a:lnSpc>
                  <a:spcBef>
                    <a:spcPts val="0"/>
                  </a:spcBef>
                  <a:buNone/>
                </a:pPr>
                <a14:m>
                  <m:oMath xmlns:m="http://schemas.openxmlformats.org/officeDocument/2006/math">
                    <m:sSub>
                      <m:sSubPr>
                        <m:ctrlPr>
                          <a:rPr lang="en-GB" sz="200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𝑅</m:t>
                        </m:r>
                      </m:e>
                      <m:sub>
                        <m:r>
                          <a:rPr lang="en-GB" sz="2000" i="1">
                            <a:solidFill>
                              <a:schemeClr val="tx1">
                                <a:lumMod val="50000"/>
                                <a:lumOff val="50000"/>
                              </a:schemeClr>
                            </a:solidFill>
                            <a:latin typeface="Cambria Math" charset="0"/>
                          </a:rPr>
                          <m:t>𝑇</m:t>
                        </m:r>
                      </m:sub>
                    </m:sSub>
                  </m:oMath>
                </a14:m>
                <a:r>
                  <a:rPr lang="en-US" sz="2000" dirty="0" smtClean="0">
                    <a:solidFill>
                      <a:schemeClr val="tx1">
                        <a:lumMod val="50000"/>
                        <a:lumOff val="50000"/>
                      </a:schemeClr>
                    </a:solidFill>
                  </a:rPr>
                  <a:t>, </a:t>
                </a:r>
                <a14:m>
                  <m:oMath xmlns:m="http://schemas.openxmlformats.org/officeDocument/2006/math">
                    <m:sSub>
                      <m:sSubPr>
                        <m:ctrlPr>
                          <a:rPr lang="en-GB" sz="2000" b="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𝑈</m:t>
                        </m:r>
                      </m:e>
                      <m:sub>
                        <m:r>
                          <a:rPr lang="en-GB" sz="2000" b="0" i="1" smtClean="0">
                            <a:solidFill>
                              <a:schemeClr val="tx1">
                                <a:lumMod val="50000"/>
                                <a:lumOff val="50000"/>
                              </a:schemeClr>
                            </a:solidFill>
                            <a:latin typeface="Cambria Math" charset="0"/>
                          </a:rPr>
                          <m:t>𝑇</m:t>
                        </m:r>
                      </m:sub>
                    </m:sSub>
                  </m:oMath>
                </a14:m>
                <a:r>
                  <a:rPr lang="en-US" sz="2000" dirty="0" smtClean="0">
                    <a:solidFill>
                      <a:schemeClr val="tx1">
                        <a:lumMod val="50000"/>
                        <a:lumOff val="50000"/>
                      </a:schemeClr>
                    </a:solidFill>
                  </a:rPr>
                  <a:t>: # </a:t>
                </a:r>
                <a:r>
                  <a:rPr lang="en-US" sz="2000" dirty="0">
                    <a:solidFill>
                      <a:schemeClr val="tx1">
                        <a:lumMod val="50000"/>
                        <a:lumOff val="50000"/>
                      </a:schemeClr>
                    </a:solidFill>
                  </a:rPr>
                  <a:t>conversions in the </a:t>
                </a:r>
                <a:r>
                  <a:rPr lang="en-US" sz="2000" dirty="0" smtClean="0">
                    <a:solidFill>
                      <a:schemeClr val="tx1">
                        <a:lumMod val="50000"/>
                        <a:lumOff val="50000"/>
                      </a:schemeClr>
                    </a:solidFill>
                  </a:rPr>
                  <a:t>reached/unreached</a:t>
                </a:r>
              </a:p>
              <a:p>
                <a:pPr marL="0" indent="0" defTabSz="180000">
                  <a:lnSpc>
                    <a:spcPct val="100000"/>
                  </a:lnSpc>
                  <a:spcBef>
                    <a:spcPts val="0"/>
                  </a:spcBef>
                  <a:buNone/>
                </a:pPr>
                <a:r>
                  <a:rPr lang="en-US" sz="2000" dirty="0">
                    <a:solidFill>
                      <a:schemeClr val="tx1">
                        <a:lumMod val="50000"/>
                        <a:lumOff val="50000"/>
                      </a:schemeClr>
                    </a:solidFill>
                  </a:rPr>
                  <a:t>	</a:t>
                </a:r>
                <a:r>
                  <a:rPr lang="en-US" sz="2000" dirty="0" smtClean="0">
                    <a:solidFill>
                      <a:schemeClr val="tx1">
                        <a:lumMod val="50000"/>
                        <a:lumOff val="50000"/>
                      </a:schemeClr>
                    </a:solidFill>
                  </a:rPr>
                  <a:t>				audience of the test group</a:t>
                </a:r>
              </a:p>
              <a:p>
                <a:pPr marL="0" indent="0" defTabSz="180000">
                  <a:lnSpc>
                    <a:spcPct val="100000"/>
                  </a:lnSpc>
                  <a:spcBef>
                    <a:spcPts val="0"/>
                  </a:spcBef>
                  <a:buNone/>
                </a:pPr>
                <a14:m>
                  <m:oMath xmlns:m="http://schemas.openxmlformats.org/officeDocument/2006/math">
                    <m:sSub>
                      <m:sSubPr>
                        <m:ctrlPr>
                          <a:rPr lang="en-GB" sz="2000" i="1">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𝑅</m:t>
                        </m:r>
                      </m:e>
                      <m:sub>
                        <m:r>
                          <a:rPr lang="en-GB" sz="2000" b="0" i="1" smtClean="0">
                            <a:solidFill>
                              <a:schemeClr val="tx1">
                                <a:lumMod val="50000"/>
                                <a:lumOff val="50000"/>
                              </a:schemeClr>
                            </a:solidFill>
                            <a:latin typeface="Cambria Math" charset="0"/>
                          </a:rPr>
                          <m:t>𝑆</m:t>
                        </m:r>
                      </m:sub>
                    </m:sSub>
                  </m:oMath>
                </a14:m>
                <a:r>
                  <a:rPr lang="en-US" sz="2000" dirty="0">
                    <a:solidFill>
                      <a:schemeClr val="tx1">
                        <a:lumMod val="50000"/>
                        <a:lumOff val="50000"/>
                      </a:schemeClr>
                    </a:solidFill>
                  </a:rPr>
                  <a:t>, </a:t>
                </a:r>
                <a14:m>
                  <m:oMath xmlns:m="http://schemas.openxmlformats.org/officeDocument/2006/math">
                    <m:sSub>
                      <m:sSubPr>
                        <m:ctrlPr>
                          <a:rPr lang="en-GB" sz="2000" i="1">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𝑈</m:t>
                        </m:r>
                      </m:e>
                      <m:sub>
                        <m:r>
                          <a:rPr lang="en-GB" sz="2000" i="1">
                            <a:solidFill>
                              <a:schemeClr val="tx1">
                                <a:lumMod val="50000"/>
                                <a:lumOff val="50000"/>
                              </a:schemeClr>
                            </a:solidFill>
                            <a:latin typeface="Cambria Math" charset="0"/>
                          </a:rPr>
                          <m:t>𝑆</m:t>
                        </m:r>
                      </m:sub>
                    </m:sSub>
                  </m:oMath>
                </a14:m>
                <a:r>
                  <a:rPr lang="en-US" sz="2000" dirty="0">
                    <a:solidFill>
                      <a:schemeClr val="tx1">
                        <a:lumMod val="50000"/>
                        <a:lumOff val="50000"/>
                      </a:schemeClr>
                    </a:solidFill>
                  </a:rPr>
                  <a:t>: 	# conversions in the reached/unreached</a:t>
                </a:r>
              </a:p>
              <a:p>
                <a:pPr marL="0" indent="0" defTabSz="180000">
                  <a:lnSpc>
                    <a:spcPct val="100000"/>
                  </a:lnSpc>
                  <a:spcBef>
                    <a:spcPts val="0"/>
                  </a:spcBef>
                  <a:buNone/>
                </a:pPr>
                <a:r>
                  <a:rPr lang="en-US" sz="2000" dirty="0">
                    <a:solidFill>
                      <a:schemeClr val="tx1">
                        <a:lumMod val="50000"/>
                        <a:lumOff val="50000"/>
                      </a:schemeClr>
                    </a:solidFill>
                  </a:rPr>
                  <a:t>					audience of the </a:t>
                </a:r>
                <a:r>
                  <a:rPr lang="en-US" sz="2000" dirty="0" smtClean="0">
                    <a:solidFill>
                      <a:schemeClr val="tx1">
                        <a:lumMod val="50000"/>
                        <a:lumOff val="50000"/>
                      </a:schemeClr>
                    </a:solidFill>
                  </a:rPr>
                  <a:t>scaled control group</a:t>
                </a:r>
                <a:br>
                  <a:rPr lang="en-US" sz="2000" dirty="0" smtClean="0">
                    <a:solidFill>
                      <a:schemeClr val="tx1">
                        <a:lumMod val="50000"/>
                        <a:lumOff val="50000"/>
                      </a:schemeClr>
                    </a:solidFill>
                  </a:rPr>
                </a:br>
                <a:endParaRPr lang="en-US" sz="2000" dirty="0"/>
              </a:p>
              <a:p>
                <a:pPr marL="0" indent="0" defTabSz="180000">
                  <a:lnSpc>
                    <a:spcPct val="100000"/>
                  </a:lnSpc>
                  <a:spcBef>
                    <a:spcPts val="0"/>
                  </a:spcBef>
                  <a:buNone/>
                </a:pPr>
                <a:r>
                  <a:rPr lang="en-US" sz="2000" dirty="0" smtClean="0"/>
                  <a:t>The </a:t>
                </a:r>
                <a:r>
                  <a:rPr lang="en-US" sz="2000" i="1" dirty="0" err="1" smtClean="0"/>
                  <a:t>incrementality</a:t>
                </a:r>
                <a:r>
                  <a:rPr lang="en-US" sz="2000" dirty="0" smtClean="0"/>
                  <a:t> is the extra # conversions.</a:t>
                </a:r>
              </a:p>
              <a:p>
                <a:pPr marL="0" indent="0" defTabSz="180000">
                  <a:lnSpc>
                    <a:spcPct val="100000"/>
                  </a:lnSpc>
                  <a:spcBef>
                    <a:spcPts val="0"/>
                  </a:spcBef>
                  <a:buNone/>
                </a:pPr>
                <a:endParaRPr lang="en-US" sz="2000" dirty="0"/>
              </a:p>
              <a:p>
                <a:pPr marL="0" indent="0" defTabSz="180000">
                  <a:lnSpc>
                    <a:spcPct val="100000"/>
                  </a:lnSpc>
                  <a:spcBef>
                    <a:spcPts val="0"/>
                  </a:spcBef>
                  <a:buNone/>
                </a:pPr>
                <a:r>
                  <a:rPr lang="en-US" sz="2000" dirty="0" smtClean="0"/>
                  <a:t>The </a:t>
                </a:r>
                <a:r>
                  <a:rPr lang="en-US" sz="2000" i="1" dirty="0" smtClean="0"/>
                  <a:t>lift</a:t>
                </a:r>
                <a:r>
                  <a:rPr lang="en-US" sz="2000" dirty="0" smtClean="0"/>
                  <a:t> is the </a:t>
                </a:r>
                <a:r>
                  <a:rPr lang="en-US" sz="2000" dirty="0" err="1" smtClean="0"/>
                  <a:t>incrementality</a:t>
                </a:r>
                <a:r>
                  <a:rPr lang="en-US" sz="2000" dirty="0" smtClean="0"/>
                  <a:t> relative to the </a:t>
                </a:r>
                <a:br>
                  <a:rPr lang="en-US" sz="2000" dirty="0" smtClean="0"/>
                </a:br>
                <a:r>
                  <a:rPr lang="en-US" sz="2000" dirty="0" smtClean="0"/>
                  <a:t># conversions in the reached audience of the scaled control. Facebook then runs a NHST to see if there is enough evidence for a non-zero lift.</a:t>
                </a: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7" y="2137659"/>
                <a:ext cx="5969929" cy="3925550"/>
              </a:xfrm>
              <a:blipFill rotWithShape="0">
                <a:blip r:embed="rId3"/>
                <a:stretch>
                  <a:fillRect l="-1124" t="-932" r="-1941"/>
                </a:stretch>
              </a:blipFill>
            </p:spPr>
            <p:txBody>
              <a:bodyPr/>
              <a:lstStyle/>
              <a:p>
                <a:r>
                  <a:rPr lang="en-GB">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9346" y="2208467"/>
            <a:ext cx="5342400" cy="4149900"/>
          </a:xfrm>
          <a:prstGeom prst="rect">
            <a:avLst/>
          </a:prstGeom>
        </p:spPr>
      </p:pic>
    </p:spTree>
    <p:extLst>
      <p:ext uri="{BB962C8B-B14F-4D97-AF65-F5344CB8AC3E}">
        <p14:creationId xmlns:p14="http://schemas.microsoft.com/office/powerpoint/2010/main" val="25441276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973" y="1002535"/>
            <a:ext cx="9062020" cy="491903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1764632" y="2140555"/>
            <a:ext cx="8662736" cy="1645011"/>
          </a:xfrm>
        </p:spPr>
        <p:txBody>
          <a:bodyPr/>
          <a:lstStyle/>
          <a:p>
            <a:r>
              <a:rPr lang="en-US" b="0" dirty="0" smtClean="0">
                <a:latin typeface="Futura PT ExtraBold Obl"/>
                <a:cs typeface="Futura PT ExtraBold Obl"/>
              </a:rPr>
              <a:t>Estimating the test power &amp; sample size required</a:t>
            </a:r>
            <a:endParaRPr lang="en-US" b="0" dirty="0">
              <a:latin typeface="Futura PT ExtraBold Obl"/>
              <a:cs typeface="Futura PT ExtraBold Obl"/>
            </a:endParaRPr>
          </a:p>
        </p:txBody>
      </p:sp>
      <p:sp>
        <p:nvSpPr>
          <p:cNvPr id="10" name="Text Placeholder 4"/>
          <p:cNvSpPr>
            <a:spLocks noGrp="1"/>
          </p:cNvSpPr>
          <p:nvPr>
            <p:ph type="body" idx="1"/>
          </p:nvPr>
        </p:nvSpPr>
        <p:spPr/>
        <p:txBody>
          <a:bodyPr/>
          <a:lstStyle/>
          <a:p>
            <a:r>
              <a:rPr lang="en-US" b="0" i="1" spc="0" dirty="0" smtClean="0"/>
              <a:t>Filling in the missin</a:t>
            </a:r>
            <a:r>
              <a:rPr lang="en-US" spc="0" dirty="0" smtClean="0"/>
              <a:t>g piece</a:t>
            </a:r>
            <a:endParaRPr lang="en-US" b="0" i="1" spc="0" dirty="0"/>
          </a:p>
        </p:txBody>
      </p:sp>
    </p:spTree>
    <p:extLst>
      <p:ext uri="{BB962C8B-B14F-4D97-AF65-F5344CB8AC3E}">
        <p14:creationId xmlns:p14="http://schemas.microsoft.com/office/powerpoint/2010/main" val="15959383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We first require the distribution of </a:t>
            </a:r>
            <a:br>
              <a:rPr lang="en-GB" b="0" dirty="0" smtClean="0">
                <a:latin typeface="Futura PT ExtraBold Obl"/>
                <a:cs typeface="Futura PT ExtraBold Obl"/>
              </a:rPr>
            </a:br>
            <a:r>
              <a:rPr lang="en-GB" b="0" dirty="0" smtClean="0">
                <a:latin typeface="Futura PT ExtraBold Obl"/>
                <a:cs typeface="Futura PT ExtraBold Obl"/>
              </a:rPr>
              <a:t>the test statistic - lift </a:t>
            </a:r>
            <a:endParaRPr lang="en-US" b="0" dirty="0">
              <a:latin typeface="Futura PT ExtraBold Obl"/>
              <a:cs typeface="Futura PT ExtraBold Obl"/>
            </a:endParaRP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639416" y="2424135"/>
                <a:ext cx="6403067" cy="3544598"/>
              </a:xfrm>
            </p:spPr>
            <p:txBody>
              <a:bodyPr/>
              <a:lstStyle/>
              <a:p>
                <a:pPr marL="0" indent="0" defTabSz="180000">
                  <a:lnSpc>
                    <a:spcPct val="100000"/>
                  </a:lnSpc>
                  <a:spcBef>
                    <a:spcPts val="0"/>
                  </a:spcBef>
                  <a:buNone/>
                </a:pPr>
                <a:r>
                  <a:rPr lang="en-US" sz="2000" dirty="0" smtClean="0"/>
                  <a:t>Two ways to do so:</a:t>
                </a:r>
              </a:p>
              <a:p>
                <a:pPr marL="0" indent="0" defTabSz="180000">
                  <a:lnSpc>
                    <a:spcPct val="100000"/>
                  </a:lnSpc>
                  <a:spcBef>
                    <a:spcPts val="0"/>
                  </a:spcBef>
                  <a:buNone/>
                </a:pPr>
                <a:endParaRPr lang="en-US" sz="2000" dirty="0" smtClean="0"/>
              </a:p>
              <a:p>
                <a:pPr marL="457200" indent="-457200" defTabSz="180000">
                  <a:lnSpc>
                    <a:spcPct val="100000"/>
                  </a:lnSpc>
                  <a:spcBef>
                    <a:spcPts val="0"/>
                  </a:spcBef>
                  <a:buAutoNum type="arabicPeriod"/>
                </a:pPr>
                <a:r>
                  <a:rPr lang="en-US" sz="2000" dirty="0" smtClean="0"/>
                  <a:t>Derive the analytical form of the CMF </a:t>
                </a:r>
                <a:br>
                  <a:rPr lang="en-US" sz="2000" dirty="0" smtClean="0"/>
                </a:br>
                <a:r>
                  <a:rPr lang="en-US" sz="2000" dirty="0" smtClean="0"/>
                  <a:t>(assuming conversions follow a Poisson process):</a:t>
                </a:r>
                <a:br>
                  <a:rPr lang="en-US" sz="2000" dirty="0" smtClean="0"/>
                </a:br>
                <a14:m>
                  <m:oMath xmlns:m="http://schemas.openxmlformats.org/officeDocument/2006/math">
                    <m:sSub>
                      <m:sSubPr>
                        <m:ctrlPr>
                          <a:rPr lang="en-GB" sz="2000" b="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𝐹</m:t>
                        </m:r>
                      </m:e>
                      <m:sub>
                        <m:r>
                          <a:rPr lang="en-GB" sz="2000" b="0" i="1" smtClean="0">
                            <a:solidFill>
                              <a:schemeClr val="tx1">
                                <a:lumMod val="50000"/>
                                <a:lumOff val="50000"/>
                              </a:schemeClr>
                            </a:solidFill>
                            <a:latin typeface="Cambria Math" charset="0"/>
                          </a:rPr>
                          <m:t>𝐿</m:t>
                        </m:r>
                      </m:sub>
                    </m:sSub>
                    <m:d>
                      <m:dPr>
                        <m:ctrlPr>
                          <a:rPr lang="en-GB" sz="2000" b="0" i="1" smtClean="0">
                            <a:solidFill>
                              <a:schemeClr val="tx1">
                                <a:lumMod val="50000"/>
                                <a:lumOff val="50000"/>
                              </a:schemeClr>
                            </a:solidFill>
                            <a:latin typeface="Cambria Math" charset="0"/>
                          </a:rPr>
                        </m:ctrlPr>
                      </m:dPr>
                      <m:e>
                        <m:r>
                          <a:rPr lang="en-GB" sz="2000" b="0" i="1" smtClean="0">
                            <a:solidFill>
                              <a:schemeClr val="tx1">
                                <a:lumMod val="50000"/>
                                <a:lumOff val="50000"/>
                              </a:schemeClr>
                            </a:solidFill>
                            <a:latin typeface="Cambria Math" charset="0"/>
                          </a:rPr>
                          <m:t>𝑙</m:t>
                        </m:r>
                      </m:e>
                    </m:d>
                    <m:r>
                      <a:rPr lang="en-GB" sz="2000" b="0" i="1" smtClean="0">
                        <a:solidFill>
                          <a:schemeClr val="tx1">
                            <a:lumMod val="50000"/>
                            <a:lumOff val="50000"/>
                          </a:schemeClr>
                        </a:solidFill>
                        <a:latin typeface="Cambria Math" charset="0"/>
                      </a:rPr>
                      <m:t>≈</m:t>
                    </m:r>
                    <m:nary>
                      <m:naryPr>
                        <m:chr m:val="∑"/>
                        <m:ctrlPr>
                          <a:rPr lang="is-IS" sz="2000" b="0" i="1" smtClean="0">
                            <a:solidFill>
                              <a:schemeClr val="tx1">
                                <a:lumMod val="50000"/>
                                <a:lumOff val="50000"/>
                              </a:schemeClr>
                            </a:solidFill>
                            <a:latin typeface="Cambria Math" charset="0"/>
                          </a:rPr>
                        </m:ctrlPr>
                      </m:naryPr>
                      <m:sub>
                        <m:r>
                          <m:rPr>
                            <m:brk m:alnAt="23"/>
                          </m:rPr>
                          <a:rPr lang="en-GB" sz="2000" b="0" i="1" smtClean="0">
                            <a:solidFill>
                              <a:schemeClr val="tx1">
                                <a:lumMod val="50000"/>
                                <a:lumOff val="50000"/>
                              </a:schemeClr>
                            </a:solidFill>
                            <a:latin typeface="Cambria Math" charset="0"/>
                          </a:rPr>
                          <m:t>𝑘</m:t>
                        </m:r>
                        <m:r>
                          <a:rPr lang="en-GB" sz="2000" b="0" i="1" smtClean="0">
                            <a:solidFill>
                              <a:schemeClr val="tx1">
                                <a:lumMod val="50000"/>
                                <a:lumOff val="50000"/>
                              </a:schemeClr>
                            </a:solidFill>
                            <a:latin typeface="Cambria Math" charset="0"/>
                          </a:rPr>
                          <m:t>=0</m:t>
                        </m:r>
                      </m:sub>
                      <m:sup>
                        <m:r>
                          <a:rPr lang="en-GB" sz="2000" b="0" i="1" smtClean="0">
                            <a:solidFill>
                              <a:schemeClr val="tx1">
                                <a:lumMod val="50000"/>
                                <a:lumOff val="50000"/>
                              </a:schemeClr>
                            </a:solidFill>
                            <a:latin typeface="Cambria Math" charset="0"/>
                          </a:rPr>
                          <m:t>∞</m:t>
                        </m:r>
                      </m:sup>
                      <m:e>
                        <m:nary>
                          <m:naryPr>
                            <m:chr m:val="∑"/>
                            <m:ctrlPr>
                              <a:rPr lang="is-IS" sz="2000" b="0" i="1" smtClean="0">
                                <a:solidFill>
                                  <a:schemeClr val="tx1">
                                    <a:lumMod val="50000"/>
                                    <a:lumOff val="50000"/>
                                  </a:schemeClr>
                                </a:solidFill>
                                <a:latin typeface="Cambria Math" charset="0"/>
                              </a:rPr>
                            </m:ctrlPr>
                          </m:naryPr>
                          <m:sub>
                            <m:r>
                              <m:rPr>
                                <m:brk m:alnAt="23"/>
                              </m:rPr>
                              <a:rPr lang="en-GB" sz="2000" b="0" i="1" smtClean="0">
                                <a:solidFill>
                                  <a:schemeClr val="tx1">
                                    <a:lumMod val="50000"/>
                                    <a:lumOff val="50000"/>
                                  </a:schemeClr>
                                </a:solidFill>
                                <a:latin typeface="Cambria Math" charset="0"/>
                              </a:rPr>
                              <m:t>𝑗</m:t>
                            </m:r>
                            <m:r>
                              <a:rPr lang="en-GB" sz="2000" b="0" i="1" smtClean="0">
                                <a:solidFill>
                                  <a:schemeClr val="tx1">
                                    <a:lumMod val="50000"/>
                                    <a:lumOff val="50000"/>
                                  </a:schemeClr>
                                </a:solidFill>
                                <a:latin typeface="Cambria Math" charset="0"/>
                              </a:rPr>
                              <m:t>=0</m:t>
                            </m:r>
                          </m:sub>
                          <m:sup>
                            <m:d>
                              <m:dPr>
                                <m:begChr m:val="⌊"/>
                                <m:endChr m:val="⌋"/>
                                <m:ctrlPr>
                                  <a:rPr lang="en-GB" sz="2000" b="0" i="1" smtClean="0">
                                    <a:solidFill>
                                      <a:schemeClr val="tx1">
                                        <a:lumMod val="50000"/>
                                        <a:lumOff val="50000"/>
                                      </a:schemeClr>
                                    </a:solidFill>
                                    <a:latin typeface="Cambria Math" charset="0"/>
                                  </a:rPr>
                                </m:ctrlPr>
                              </m:dPr>
                              <m:e>
                                <m:d>
                                  <m:dPr>
                                    <m:ctrlPr>
                                      <a:rPr lang="en-GB" sz="2000" i="1">
                                        <a:solidFill>
                                          <a:schemeClr val="tx1">
                                            <a:lumMod val="50000"/>
                                            <a:lumOff val="50000"/>
                                          </a:schemeClr>
                                        </a:solidFill>
                                        <a:latin typeface="Cambria Math" charset="0"/>
                                      </a:rPr>
                                    </m:ctrlPr>
                                  </m:dPr>
                                  <m:e>
                                    <m:r>
                                      <a:rPr lang="en-GB" sz="2000" i="1">
                                        <a:solidFill>
                                          <a:schemeClr val="tx1">
                                            <a:lumMod val="50000"/>
                                            <a:lumOff val="50000"/>
                                          </a:schemeClr>
                                        </a:solidFill>
                                        <a:latin typeface="Cambria Math" charset="0"/>
                                      </a:rPr>
                                      <m:t>𝑙</m:t>
                                    </m:r>
                                    <m:r>
                                      <a:rPr lang="en-GB" sz="2000" i="1">
                                        <a:solidFill>
                                          <a:schemeClr val="tx1">
                                            <a:lumMod val="50000"/>
                                            <a:lumOff val="50000"/>
                                          </a:schemeClr>
                                        </a:solidFill>
                                        <a:latin typeface="Cambria Math" charset="0"/>
                                      </a:rPr>
                                      <m:t>+</m:t>
                                    </m:r>
                                    <m:f>
                                      <m:fPr>
                                        <m:ctrlPr>
                                          <a:rPr lang="en-GB" sz="2000" i="1">
                                            <a:solidFill>
                                              <a:schemeClr val="tx1">
                                                <a:lumMod val="50000"/>
                                                <a:lumOff val="50000"/>
                                              </a:schemeClr>
                                            </a:solidFill>
                                            <a:latin typeface="Cambria Math" charset="0"/>
                                          </a:rPr>
                                        </m:ctrlPr>
                                      </m:fPr>
                                      <m:num>
                                        <m:r>
                                          <a:rPr lang="en-GB" sz="2000" i="1">
                                            <a:solidFill>
                                              <a:schemeClr val="tx1">
                                                <a:lumMod val="50000"/>
                                                <a:lumOff val="50000"/>
                                              </a:schemeClr>
                                            </a:solidFill>
                                            <a:latin typeface="Cambria Math" charset="0"/>
                                          </a:rPr>
                                          <m:t>1</m:t>
                                        </m:r>
                                      </m:num>
                                      <m:den>
                                        <m:r>
                                          <a:rPr lang="en-GB" sz="2000" i="1">
                                            <a:solidFill>
                                              <a:schemeClr val="tx1">
                                                <a:lumMod val="50000"/>
                                                <a:lumOff val="50000"/>
                                              </a:schemeClr>
                                            </a:solidFill>
                                            <a:latin typeface="Cambria Math" charset="0"/>
                                          </a:rPr>
                                          <m:t>𝑟</m:t>
                                        </m:r>
                                      </m:den>
                                    </m:f>
                                  </m:e>
                                </m:d>
                                <m:d>
                                  <m:dPr>
                                    <m:ctrlPr>
                                      <a:rPr lang="en-GB" sz="2000" i="1">
                                        <a:solidFill>
                                          <a:schemeClr val="tx1">
                                            <a:lumMod val="50000"/>
                                            <a:lumOff val="50000"/>
                                          </a:schemeClr>
                                        </a:solidFill>
                                        <a:latin typeface="Cambria Math" charset="0"/>
                                      </a:rPr>
                                    </m:ctrlPr>
                                  </m:dPr>
                                  <m:e>
                                    <m:r>
                                      <a:rPr lang="en-GB" sz="2000" i="1">
                                        <a:solidFill>
                                          <a:schemeClr val="tx1">
                                            <a:lumMod val="50000"/>
                                            <a:lumOff val="50000"/>
                                          </a:schemeClr>
                                        </a:solidFill>
                                        <a:latin typeface="Cambria Math" charset="0"/>
                                      </a:rPr>
                                      <m:t>𝑟𝑠</m:t>
                                    </m:r>
                                  </m:e>
                                </m:d>
                                <m:d>
                                  <m:dPr>
                                    <m:ctrlPr>
                                      <a:rPr lang="en-GB" sz="2000" i="1">
                                        <a:solidFill>
                                          <a:schemeClr val="tx1">
                                            <a:lumMod val="50000"/>
                                            <a:lumOff val="50000"/>
                                          </a:schemeClr>
                                        </a:solidFill>
                                        <a:latin typeface="Cambria Math" charset="0"/>
                                      </a:rPr>
                                    </m:ctrlPr>
                                  </m:dPr>
                                  <m:e>
                                    <m:r>
                                      <a:rPr lang="en-GB" sz="2000" i="1">
                                        <a:solidFill>
                                          <a:schemeClr val="tx1">
                                            <a:lumMod val="50000"/>
                                            <a:lumOff val="50000"/>
                                          </a:schemeClr>
                                        </a:solidFill>
                                        <a:latin typeface="Cambria Math" charset="0"/>
                                      </a:rPr>
                                      <m:t>𝑘</m:t>
                                    </m:r>
                                  </m:e>
                                </m:d>
                              </m:e>
                            </m:d>
                          </m:sup>
                          <m:e>
                            <m:sSup>
                              <m:sSupPr>
                                <m:ctrlPr>
                                  <a:rPr lang="en-GB" sz="2000" b="0" i="1" smtClean="0">
                                    <a:solidFill>
                                      <a:schemeClr val="tx1">
                                        <a:lumMod val="50000"/>
                                        <a:lumOff val="50000"/>
                                      </a:schemeClr>
                                    </a:solidFill>
                                    <a:latin typeface="Cambria Math" charset="0"/>
                                  </a:rPr>
                                </m:ctrlPr>
                              </m:sSupPr>
                              <m:e>
                                <m:r>
                                  <a:rPr lang="en-GB" sz="2000" b="0" i="1" smtClean="0">
                                    <a:solidFill>
                                      <a:schemeClr val="tx1">
                                        <a:lumMod val="50000"/>
                                        <a:lumOff val="50000"/>
                                      </a:schemeClr>
                                    </a:solidFill>
                                    <a:latin typeface="Cambria Math" charset="0"/>
                                  </a:rPr>
                                  <m:t>𝑒</m:t>
                                </m:r>
                              </m:e>
                              <m:sup>
                                <m:r>
                                  <a:rPr lang="en-GB" sz="2000" b="0" i="1" smtClean="0">
                                    <a:solidFill>
                                      <a:schemeClr val="tx1">
                                        <a:lumMod val="50000"/>
                                        <a:lumOff val="50000"/>
                                      </a:schemeClr>
                                    </a:solidFill>
                                    <a:latin typeface="Cambria Math" charset="0"/>
                                  </a:rPr>
                                  <m:t>−(</m:t>
                                </m:r>
                                <m:sSub>
                                  <m:sSubPr>
                                    <m:ctrlPr>
                                      <a:rPr lang="en-GB" sz="2000" b="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𝜆</m:t>
                                    </m:r>
                                  </m:e>
                                  <m:sub>
                                    <m:r>
                                      <a:rPr lang="en-GB" sz="2000" b="0" i="1" smtClean="0">
                                        <a:solidFill>
                                          <a:schemeClr val="tx1">
                                            <a:lumMod val="50000"/>
                                            <a:lumOff val="50000"/>
                                          </a:schemeClr>
                                        </a:solidFill>
                                        <a:latin typeface="Cambria Math" charset="0"/>
                                      </a:rPr>
                                      <m:t>𝑇</m:t>
                                    </m:r>
                                  </m:sub>
                                </m:sSub>
                                <m:r>
                                  <a:rPr lang="en-GB" sz="2000" b="0" i="1" smtClean="0">
                                    <a:solidFill>
                                      <a:schemeClr val="tx1">
                                        <a:lumMod val="50000"/>
                                        <a:lumOff val="50000"/>
                                      </a:schemeClr>
                                    </a:solidFill>
                                    <a:latin typeface="Cambria Math" charset="0"/>
                                  </a:rPr>
                                  <m:t>+</m:t>
                                </m:r>
                                <m:sSub>
                                  <m:sSubPr>
                                    <m:ctrlPr>
                                      <a:rPr lang="en-GB" sz="2000" b="0" i="1" smtClean="0">
                                        <a:solidFill>
                                          <a:schemeClr val="tx1">
                                            <a:lumMod val="50000"/>
                                            <a:lumOff val="50000"/>
                                          </a:schemeClr>
                                        </a:solidFill>
                                        <a:latin typeface="Cambria Math" charset="0"/>
                                      </a:rPr>
                                    </m:ctrlPr>
                                  </m:sSubPr>
                                  <m:e>
                                    <m:r>
                                      <a:rPr lang="en-GB" sz="2000" b="0" i="1" smtClean="0">
                                        <a:solidFill>
                                          <a:schemeClr val="tx1">
                                            <a:lumMod val="50000"/>
                                            <a:lumOff val="50000"/>
                                          </a:schemeClr>
                                        </a:solidFill>
                                        <a:latin typeface="Cambria Math" charset="0"/>
                                      </a:rPr>
                                      <m:t>𝜆</m:t>
                                    </m:r>
                                  </m:e>
                                  <m:sub>
                                    <m:r>
                                      <a:rPr lang="en-GB" sz="2000" b="0" i="1" smtClean="0">
                                        <a:solidFill>
                                          <a:schemeClr val="tx1">
                                            <a:lumMod val="50000"/>
                                            <a:lumOff val="50000"/>
                                          </a:schemeClr>
                                        </a:solidFill>
                                        <a:latin typeface="Cambria Math" charset="0"/>
                                      </a:rPr>
                                      <m:t>𝐶</m:t>
                                    </m:r>
                                  </m:sub>
                                </m:sSub>
                                <m:r>
                                  <a:rPr lang="en-GB" sz="2000" b="0" i="1" smtClean="0">
                                    <a:solidFill>
                                      <a:schemeClr val="tx1">
                                        <a:lumMod val="50000"/>
                                        <a:lumOff val="50000"/>
                                      </a:schemeClr>
                                    </a:solidFill>
                                    <a:latin typeface="Cambria Math" charset="0"/>
                                  </a:rPr>
                                  <m:t>)</m:t>
                                </m:r>
                              </m:sup>
                            </m:sSup>
                            <m:f>
                              <m:fPr>
                                <m:ctrlPr>
                                  <a:rPr lang="en-GB" sz="2000" b="0" i="1" smtClean="0">
                                    <a:solidFill>
                                      <a:schemeClr val="tx1">
                                        <a:lumMod val="50000"/>
                                        <a:lumOff val="50000"/>
                                      </a:schemeClr>
                                    </a:solidFill>
                                    <a:latin typeface="Cambria Math" charset="0"/>
                                  </a:rPr>
                                </m:ctrlPr>
                              </m:fPr>
                              <m:num>
                                <m:sSubSup>
                                  <m:sSubSupPr>
                                    <m:ctrlPr>
                                      <a:rPr lang="en-GB" sz="2000" b="0" i="1" smtClean="0">
                                        <a:solidFill>
                                          <a:schemeClr val="tx1">
                                            <a:lumMod val="50000"/>
                                            <a:lumOff val="50000"/>
                                          </a:schemeClr>
                                        </a:solidFill>
                                        <a:latin typeface="Cambria Math" charset="0"/>
                                      </a:rPr>
                                    </m:ctrlPr>
                                  </m:sSubSupPr>
                                  <m:e>
                                    <m:r>
                                      <a:rPr lang="en-GB" sz="2000" b="0" i="1" smtClean="0">
                                        <a:solidFill>
                                          <a:schemeClr val="tx1">
                                            <a:lumMod val="50000"/>
                                            <a:lumOff val="50000"/>
                                          </a:schemeClr>
                                        </a:solidFill>
                                        <a:latin typeface="Cambria Math" charset="0"/>
                                      </a:rPr>
                                      <m:t>𝜆</m:t>
                                    </m:r>
                                  </m:e>
                                  <m:sub>
                                    <m:r>
                                      <a:rPr lang="en-GB" sz="2000" b="0" i="1" smtClean="0">
                                        <a:solidFill>
                                          <a:schemeClr val="tx1">
                                            <a:lumMod val="50000"/>
                                            <a:lumOff val="50000"/>
                                          </a:schemeClr>
                                        </a:solidFill>
                                        <a:latin typeface="Cambria Math" charset="0"/>
                                      </a:rPr>
                                      <m:t>𝑇</m:t>
                                    </m:r>
                                  </m:sub>
                                  <m:sup>
                                    <m:r>
                                      <a:rPr lang="en-GB" sz="2000" b="0" i="1" smtClean="0">
                                        <a:solidFill>
                                          <a:schemeClr val="tx1">
                                            <a:lumMod val="50000"/>
                                            <a:lumOff val="50000"/>
                                          </a:schemeClr>
                                        </a:solidFill>
                                        <a:latin typeface="Cambria Math" charset="0"/>
                                      </a:rPr>
                                      <m:t>𝑗</m:t>
                                    </m:r>
                                  </m:sup>
                                </m:sSubSup>
                                <m:sSubSup>
                                  <m:sSubSupPr>
                                    <m:ctrlPr>
                                      <a:rPr lang="en-GB" sz="2000" b="0" i="1" smtClean="0">
                                        <a:solidFill>
                                          <a:schemeClr val="tx1">
                                            <a:lumMod val="50000"/>
                                            <a:lumOff val="50000"/>
                                          </a:schemeClr>
                                        </a:solidFill>
                                        <a:latin typeface="Cambria Math" charset="0"/>
                                      </a:rPr>
                                    </m:ctrlPr>
                                  </m:sSubSupPr>
                                  <m:e>
                                    <m:r>
                                      <a:rPr lang="en-GB" sz="2000" b="0" i="1" smtClean="0">
                                        <a:solidFill>
                                          <a:schemeClr val="tx1">
                                            <a:lumMod val="50000"/>
                                            <a:lumOff val="50000"/>
                                          </a:schemeClr>
                                        </a:solidFill>
                                        <a:latin typeface="Cambria Math" charset="0"/>
                                      </a:rPr>
                                      <m:t>𝜆</m:t>
                                    </m:r>
                                  </m:e>
                                  <m:sub>
                                    <m:r>
                                      <a:rPr lang="en-GB" sz="2000" b="0" i="1" smtClean="0">
                                        <a:solidFill>
                                          <a:schemeClr val="tx1">
                                            <a:lumMod val="50000"/>
                                            <a:lumOff val="50000"/>
                                          </a:schemeClr>
                                        </a:solidFill>
                                        <a:latin typeface="Cambria Math" charset="0"/>
                                      </a:rPr>
                                      <m:t>𝐶</m:t>
                                    </m:r>
                                  </m:sub>
                                  <m:sup>
                                    <m:r>
                                      <a:rPr lang="en-GB" sz="2000" b="0" i="1" smtClean="0">
                                        <a:solidFill>
                                          <a:schemeClr val="tx1">
                                            <a:lumMod val="50000"/>
                                            <a:lumOff val="50000"/>
                                          </a:schemeClr>
                                        </a:solidFill>
                                        <a:latin typeface="Cambria Math" charset="0"/>
                                      </a:rPr>
                                      <m:t>𝑘</m:t>
                                    </m:r>
                                  </m:sup>
                                </m:sSubSup>
                              </m:num>
                              <m:den>
                                <m:r>
                                  <a:rPr lang="en-GB" sz="2000" b="0" i="1" smtClean="0">
                                    <a:solidFill>
                                      <a:schemeClr val="tx1">
                                        <a:lumMod val="50000"/>
                                        <a:lumOff val="50000"/>
                                      </a:schemeClr>
                                    </a:solidFill>
                                    <a:latin typeface="Cambria Math" charset="0"/>
                                  </a:rPr>
                                  <m:t>𝑗</m:t>
                                </m:r>
                                <m:r>
                                  <a:rPr lang="en-GB" sz="2000" b="0" i="1" smtClean="0">
                                    <a:solidFill>
                                      <a:schemeClr val="tx1">
                                        <a:lumMod val="50000"/>
                                        <a:lumOff val="50000"/>
                                      </a:schemeClr>
                                    </a:solidFill>
                                    <a:latin typeface="Cambria Math" charset="0"/>
                                  </a:rPr>
                                  <m:t>!</m:t>
                                </m:r>
                                <m:r>
                                  <a:rPr lang="en-GB" sz="2000" b="0" i="1" smtClean="0">
                                    <a:solidFill>
                                      <a:schemeClr val="tx1">
                                        <a:lumMod val="50000"/>
                                        <a:lumOff val="50000"/>
                                      </a:schemeClr>
                                    </a:solidFill>
                                    <a:latin typeface="Cambria Math" charset="0"/>
                                  </a:rPr>
                                  <m:t>𝑘</m:t>
                                </m:r>
                                <m:r>
                                  <a:rPr lang="en-GB" sz="2000" b="0" i="1" smtClean="0">
                                    <a:solidFill>
                                      <a:schemeClr val="tx1">
                                        <a:lumMod val="50000"/>
                                        <a:lumOff val="50000"/>
                                      </a:schemeClr>
                                    </a:solidFill>
                                    <a:latin typeface="Cambria Math" charset="0"/>
                                  </a:rPr>
                                  <m:t>!</m:t>
                                </m:r>
                              </m:den>
                            </m:f>
                          </m:e>
                        </m:nary>
                      </m:e>
                    </m:nary>
                  </m:oMath>
                </a14:m>
                <a:r>
                  <a:rPr lang="en-US" sz="2000" dirty="0" smtClean="0">
                    <a:solidFill>
                      <a:schemeClr val="tx1">
                        <a:lumMod val="50000"/>
                        <a:lumOff val="50000"/>
                      </a:schemeClr>
                    </a:solidFill>
                  </a:rPr>
                  <a:t> , </a:t>
                </a:r>
                <a14:m>
                  <m:oMath xmlns:m="http://schemas.openxmlformats.org/officeDocument/2006/math">
                    <m:r>
                      <a:rPr lang="en-GB" sz="2000" b="0" i="1" smtClean="0">
                        <a:solidFill>
                          <a:schemeClr val="tx1">
                            <a:lumMod val="50000"/>
                            <a:lumOff val="50000"/>
                          </a:schemeClr>
                        </a:solidFill>
                        <a:latin typeface="Cambria Math" charset="0"/>
                      </a:rPr>
                      <m:t>𝑙</m:t>
                    </m:r>
                    <m:r>
                      <a:rPr lang="en-GB" sz="2000" b="0" i="1" smtClean="0">
                        <a:solidFill>
                          <a:schemeClr val="tx1">
                            <a:lumMod val="50000"/>
                            <a:lumOff val="50000"/>
                          </a:schemeClr>
                        </a:solidFill>
                        <a:latin typeface="Cambria Math" charset="0"/>
                      </a:rPr>
                      <m:t>∈</m:t>
                    </m:r>
                    <m:r>
                      <a:rPr lang="en-GB" sz="2000" b="0" i="1" smtClean="0">
                        <a:solidFill>
                          <a:schemeClr val="tx1">
                            <a:lumMod val="50000"/>
                            <a:lumOff val="50000"/>
                          </a:schemeClr>
                        </a:solidFill>
                        <a:latin typeface="Cambria Math" charset="0"/>
                        <a:ea typeface="Cambria Math" charset="0"/>
                        <a:cs typeface="Cambria Math" charset="0"/>
                      </a:rPr>
                      <m:t>ℚ</m:t>
                    </m:r>
                  </m:oMath>
                </a14:m>
                <a:r>
                  <a:rPr lang="en-GB" sz="2000" dirty="0" smtClean="0">
                    <a:solidFill>
                      <a:schemeClr val="tx1">
                        <a:lumMod val="50000"/>
                        <a:lumOff val="50000"/>
                      </a:schemeClr>
                    </a:solidFill>
                  </a:rPr>
                  <a:t> </a:t>
                </a:r>
                <a:r>
                  <a:rPr lang="en-GB" sz="2000" dirty="0" smtClean="0">
                    <a:solidFill>
                      <a:schemeClr val="bg1">
                        <a:lumMod val="75000"/>
                      </a:schemeClr>
                    </a:solidFill>
                  </a:rPr>
                  <a:t/>
                </a:r>
                <a:br>
                  <a:rPr lang="en-GB" sz="2000" dirty="0" smtClean="0">
                    <a:solidFill>
                      <a:schemeClr val="bg1">
                        <a:lumMod val="75000"/>
                      </a:schemeClr>
                    </a:solidFill>
                  </a:rPr>
                </a:br>
                <a:endParaRPr lang="en-GB" sz="2000" dirty="0" smtClean="0"/>
              </a:p>
              <a:p>
                <a:pPr marL="457200" indent="-457200" defTabSz="180000">
                  <a:lnSpc>
                    <a:spcPct val="100000"/>
                  </a:lnSpc>
                  <a:spcBef>
                    <a:spcPts val="0"/>
                  </a:spcBef>
                  <a:buAutoNum type="arabicPeriod"/>
                </a:pPr>
                <a:r>
                  <a:rPr lang="en-GB" sz="2000" dirty="0" smtClean="0"/>
                  <a:t>Simulating the distribution using Poisson samples.</a:t>
                </a:r>
              </a:p>
              <a:p>
                <a:pPr marL="0" indent="0" defTabSz="180000">
                  <a:lnSpc>
                    <a:spcPct val="100000"/>
                  </a:lnSpc>
                  <a:spcBef>
                    <a:spcPts val="0"/>
                  </a:spcBef>
                  <a:buNone/>
                </a:pPr>
                <a:endParaRPr lang="en-GB" sz="2000" dirty="0"/>
              </a:p>
              <a:p>
                <a:pPr marL="0" indent="0" defTabSz="180000">
                  <a:lnSpc>
                    <a:spcPct val="100000"/>
                  </a:lnSpc>
                  <a:spcBef>
                    <a:spcPts val="0"/>
                  </a:spcBef>
                  <a:buNone/>
                </a:pPr>
                <a:r>
                  <a:rPr lang="en-GB" sz="2000" dirty="0" smtClean="0"/>
                  <a:t>We show the two methods are equivalent, it is faster to simulate, and we can swap in other distributions to model the # of </a:t>
                </a:r>
                <a:r>
                  <a:rPr lang="en-US" sz="2000" dirty="0" smtClean="0"/>
                  <a:t>conversions or other metrics.</a:t>
                </a:r>
              </a:p>
              <a:p>
                <a:pPr marL="457200" indent="-457200" defTabSz="180000">
                  <a:lnSpc>
                    <a:spcPct val="100000"/>
                  </a:lnSpc>
                  <a:spcBef>
                    <a:spcPts val="0"/>
                  </a:spcBef>
                  <a:buFont typeface="+mj-lt"/>
                  <a:buAutoNum type="arabicPeriod"/>
                </a:pPr>
                <a:endParaRPr lang="en-US" sz="2000" dirty="0"/>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639416" y="2424135"/>
                <a:ext cx="6403067" cy="3544598"/>
              </a:xfrm>
              <a:blipFill rotWithShape="0">
                <a:blip r:embed="rId3"/>
                <a:stretch>
                  <a:fillRect l="-1238" t="-1033" r="-857" b="-8778"/>
                </a:stretch>
              </a:blipFill>
            </p:spPr>
            <p:txBody>
              <a:bodyPr/>
              <a:lstStyle/>
              <a:p>
                <a:r>
                  <a:rPr lang="en-GB">
                    <a:noFill/>
                  </a:rPr>
                  <a:t> </a:t>
                </a:r>
              </a:p>
            </p:txBody>
          </p:sp>
        </mc:Fallback>
      </mc:AlternateContent>
      <p:grpSp>
        <p:nvGrpSpPr>
          <p:cNvPr id="16" name="Group 15"/>
          <p:cNvGrpSpPr/>
          <p:nvPr/>
        </p:nvGrpSpPr>
        <p:grpSpPr>
          <a:xfrm>
            <a:off x="7154777" y="3949479"/>
            <a:ext cx="5006836" cy="1794093"/>
            <a:chOff x="7273689" y="2931544"/>
            <a:chExt cx="3531922" cy="1421863"/>
          </a:xfrm>
        </p:grpSpPr>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1135" y="2931544"/>
              <a:ext cx="1530704" cy="573982"/>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51185" y="3779937"/>
              <a:ext cx="1634394" cy="573470"/>
            </a:xfrm>
            <a:prstGeom prst="rect">
              <a:avLst/>
            </a:prstGeom>
          </p:spPr>
        </p:pic>
        <p:cxnSp>
          <p:nvCxnSpPr>
            <p:cNvPr id="13" name="Straight Connector 12"/>
            <p:cNvCxnSpPr>
              <a:stCxn id="14" idx="3"/>
            </p:cNvCxnSpPr>
            <p:nvPr/>
          </p:nvCxnSpPr>
          <p:spPr>
            <a:xfrm flipV="1">
              <a:off x="7914983" y="3596996"/>
              <a:ext cx="1662591"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7273689" y="3414056"/>
                  <a:ext cx="641294" cy="365881"/>
                </a:xfrm>
                <a:prstGeom prst="rect">
                  <a:avLst/>
                </a:prstGeom>
                <a:noFill/>
              </p:spPr>
              <p:txBody>
                <a:bodyPr wrap="none" rtlCol="0">
                  <a:spAutoFit/>
                </a:bodyPr>
                <a:lstStyle/>
                <a:p>
                  <a:r>
                    <a:rPr lang="en-GB" sz="2400" dirty="0">
                      <a:latin typeface="Futura Medium" charset="0"/>
                      <a:ea typeface="Futura Medium" charset="0"/>
                      <a:cs typeface="Futura Medium" charset="0"/>
                    </a:rPr>
                    <a:t>L</a:t>
                  </a:r>
                  <a:r>
                    <a:rPr lang="en-GB" sz="2400" dirty="0" smtClean="0">
                      <a:latin typeface="Futura Medium" charset="0"/>
                      <a:ea typeface="Futura Medium" charset="0"/>
                      <a:cs typeface="Futura Medium" charset="0"/>
                    </a:rPr>
                    <a:t>ift </a:t>
                  </a:r>
                  <a14:m>
                    <m:oMath xmlns:m="http://schemas.openxmlformats.org/officeDocument/2006/math">
                      <m:r>
                        <a:rPr lang="en-GB" sz="2400" b="0" i="1" smtClean="0">
                          <a:latin typeface="Cambria Math" charset="0"/>
                        </a:rPr>
                        <m:t>=</m:t>
                      </m:r>
                    </m:oMath>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7273689" y="3414056"/>
                  <a:ext cx="641294" cy="365881"/>
                </a:xfrm>
                <a:prstGeom prst="rect">
                  <a:avLst/>
                </a:prstGeom>
                <a:blipFill rotWithShape="0">
                  <a:blip r:embed="rId6"/>
                  <a:stretch>
                    <a:fillRect l="-10738" t="-12000" b="-29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9635560" y="3414055"/>
                  <a:ext cx="1170051" cy="365881"/>
                </a:xfrm>
                <a:prstGeom prst="rect">
                  <a:avLst/>
                </a:prstGeom>
                <a:noFill/>
              </p:spPr>
              <p:txBody>
                <a:bodyPr wrap="none" rtlCol="0">
                  <a:spAutoFit/>
                </a:bodyPr>
                <a:lstStyle/>
                <a:p>
                  <a14:m>
                    <m:oMath xmlns:m="http://schemas.openxmlformats.org/officeDocument/2006/math">
                      <m:r>
                        <a:rPr lang="en-GB" sz="2400" b="0" i="1" smtClean="0">
                          <a:latin typeface="Cambria Math" charset="0"/>
                        </a:rPr>
                        <m:t>−</m:t>
                      </m:r>
                    </m:oMath>
                  </a14:m>
                  <a:r>
                    <a:rPr lang="en-GB" sz="2400" dirty="0" smtClean="0">
                      <a:latin typeface="Futura Medium" charset="0"/>
                      <a:ea typeface="Futura Medium" charset="0"/>
                      <a:cs typeface="Futura Medium" charset="0"/>
                    </a:rPr>
                    <a:t> constant</a:t>
                  </a:r>
                  <a:endParaRPr lang="en-GB" sz="2400" dirty="0">
                    <a:latin typeface="Futura Medium" charset="0"/>
                    <a:ea typeface="Futura Medium" charset="0"/>
                    <a:cs typeface="Futura Medium"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9635560" y="3414055"/>
                  <a:ext cx="1170051" cy="365881"/>
                </a:xfrm>
                <a:prstGeom prst="rect">
                  <a:avLst/>
                </a:prstGeom>
                <a:blipFill rotWithShape="0">
                  <a:blip r:embed="rId7"/>
                  <a:stretch>
                    <a:fillRect t="-10667" r="-4044" b="-30667"/>
                  </a:stretch>
                </a:blipFill>
              </p:spPr>
              <p:txBody>
                <a:bodyPr/>
                <a:lstStyle/>
                <a:p>
                  <a:r>
                    <a:rPr lang="en-GB">
                      <a:noFill/>
                    </a:rPr>
                    <a:t> </a:t>
                  </a:r>
                </a:p>
              </p:txBody>
            </p:sp>
          </mc:Fallback>
        </mc:AlternateContent>
      </p:grpSp>
    </p:spTree>
    <p:extLst>
      <p:ext uri="{BB962C8B-B14F-4D97-AF65-F5344CB8AC3E}">
        <p14:creationId xmlns:p14="http://schemas.microsoft.com/office/powerpoint/2010/main" val="3007582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Test power</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137658"/>
            <a:ext cx="6798774" cy="4040833"/>
          </a:xfrm>
        </p:spPr>
        <p:txBody>
          <a:bodyPr/>
          <a:lstStyle/>
          <a:p>
            <a:pPr marL="0" indent="0" defTabSz="180000">
              <a:lnSpc>
                <a:spcPct val="100000"/>
              </a:lnSpc>
              <a:spcBef>
                <a:spcPts val="0"/>
              </a:spcBef>
              <a:buNone/>
            </a:pPr>
            <a:r>
              <a:rPr lang="en-US" sz="2000" dirty="0" smtClean="0"/>
              <a:t>We can then estimate the test power </a:t>
            </a:r>
            <a:r>
              <a:rPr lang="en-US" sz="2000" dirty="0" err="1" smtClean="0"/>
              <a:t>w.r.t</a:t>
            </a:r>
            <a:r>
              <a:rPr lang="en-US" sz="2000" dirty="0" smtClean="0"/>
              <a:t>. a minimum detectable lift &amp; a sample size as follow:</a:t>
            </a:r>
          </a:p>
          <a:p>
            <a:pPr marL="0" indent="0" defTabSz="180000">
              <a:lnSpc>
                <a:spcPct val="100000"/>
              </a:lnSpc>
              <a:spcBef>
                <a:spcPts val="0"/>
              </a:spcBef>
              <a:buNone/>
            </a:pPr>
            <a:endParaRPr lang="en-US" sz="2000" dirty="0"/>
          </a:p>
          <a:p>
            <a:pPr marL="457200" indent="-457200" defTabSz="180000">
              <a:lnSpc>
                <a:spcPct val="100000"/>
              </a:lnSpc>
              <a:spcBef>
                <a:spcPts val="0"/>
              </a:spcBef>
              <a:buFont typeface="+mj-lt"/>
              <a:buAutoNum type="arabicPeriod"/>
            </a:pPr>
            <a:r>
              <a:rPr lang="en-US" sz="2000" dirty="0"/>
              <a:t>Derive the lift distribution under the null hypothesis, usually when expected lift = 0.</a:t>
            </a:r>
          </a:p>
          <a:p>
            <a:pPr marL="0" indent="0" defTabSz="180000">
              <a:lnSpc>
                <a:spcPct val="100000"/>
              </a:lnSpc>
              <a:spcBef>
                <a:spcPts val="0"/>
              </a:spcBef>
              <a:buNone/>
            </a:pPr>
            <a:endParaRPr lang="en-US" sz="2000" dirty="0" smtClean="0"/>
          </a:p>
          <a:p>
            <a:pPr marL="0" indent="0" defTabSz="180000">
              <a:lnSpc>
                <a:spcPct val="100000"/>
              </a:lnSpc>
              <a:spcBef>
                <a:spcPts val="0"/>
              </a:spcBef>
              <a:buNone/>
            </a:pPr>
            <a:endParaRPr lang="en-US" sz="2000" dirty="0"/>
          </a:p>
          <a:p>
            <a:pPr marL="0" indent="0" defTabSz="180000">
              <a:lnSpc>
                <a:spcPct val="100000"/>
              </a:lnSpc>
              <a:spcBef>
                <a:spcPts val="0"/>
              </a:spcBef>
              <a:buNone/>
            </a:pP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90" y="2424135"/>
            <a:ext cx="4416926" cy="3950452"/>
          </a:xfrm>
          <a:prstGeom prst="rect">
            <a:avLst/>
          </a:prstGeom>
        </p:spPr>
      </p:pic>
    </p:spTree>
    <p:extLst>
      <p:ext uri="{BB962C8B-B14F-4D97-AF65-F5344CB8AC3E}">
        <p14:creationId xmlns:p14="http://schemas.microsoft.com/office/powerpoint/2010/main" val="7610031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Facebook advertising has risen dramatically in importance</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7" y="2582071"/>
            <a:ext cx="6419109" cy="3481137"/>
          </a:xfrm>
        </p:spPr>
        <p:txBody>
          <a:bodyPr/>
          <a:lstStyle/>
          <a:p>
            <a:pPr marL="0" indent="0">
              <a:lnSpc>
                <a:spcPct val="100000"/>
              </a:lnSpc>
              <a:spcBef>
                <a:spcPts val="0"/>
              </a:spcBef>
              <a:buNone/>
            </a:pPr>
            <a:r>
              <a:rPr lang="en-US" sz="2000" dirty="0" smtClean="0"/>
              <a:t>In 2017, $204bn was spent on online advertising [1].</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Amongst that, $40bn was spent with Facebook targeting </a:t>
            </a:r>
            <a:r>
              <a:rPr lang="en-US" sz="2000" dirty="0"/>
              <a:t>2.13bn monthly active </a:t>
            </a:r>
            <a:r>
              <a:rPr lang="en-US" sz="2000" dirty="0" smtClean="0"/>
              <a:t>users [2].</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We find advertising on Facebook allows us to continue inspire fashion-loving 20-somethings </a:t>
            </a:r>
            <a:r>
              <a:rPr lang="en-US" sz="2000" dirty="0"/>
              <a:t>to express their best selves and achieve amazing </a:t>
            </a:r>
            <a:r>
              <a:rPr lang="en-US" sz="2000" dirty="0" smtClean="0"/>
              <a:t>things.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0108" y="2291476"/>
            <a:ext cx="1745916" cy="222919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9996" y="4322639"/>
            <a:ext cx="1697789" cy="2167742"/>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8891" y="1834370"/>
            <a:ext cx="1761958" cy="2249674"/>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67805" y="3966266"/>
            <a:ext cx="1790033" cy="2285520"/>
          </a:xfrm>
          <a:prstGeom prst="rect">
            <a:avLst/>
          </a:prstGeom>
        </p:spPr>
      </p:pic>
    </p:spTree>
    <p:extLst>
      <p:ext uri="{BB962C8B-B14F-4D97-AF65-F5344CB8AC3E}">
        <p14:creationId xmlns:p14="http://schemas.microsoft.com/office/powerpoint/2010/main" val="4119202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Test power</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137658"/>
            <a:ext cx="6798774" cy="4040833"/>
          </a:xfrm>
        </p:spPr>
        <p:txBody>
          <a:bodyPr/>
          <a:lstStyle/>
          <a:p>
            <a:pPr marL="0" indent="0" defTabSz="180000">
              <a:lnSpc>
                <a:spcPct val="100000"/>
              </a:lnSpc>
              <a:spcBef>
                <a:spcPts val="0"/>
              </a:spcBef>
              <a:buNone/>
            </a:pPr>
            <a:r>
              <a:rPr lang="en-US" sz="2000" dirty="0" smtClean="0"/>
              <a:t>We can then estimate the test power </a:t>
            </a:r>
            <a:r>
              <a:rPr lang="en-US" sz="2000" dirty="0" err="1" smtClean="0"/>
              <a:t>w.r.t</a:t>
            </a:r>
            <a:r>
              <a:rPr lang="en-US" sz="2000" dirty="0" smtClean="0"/>
              <a:t>. a minimum detectable lift &amp; a sample size as follow:</a:t>
            </a:r>
          </a:p>
          <a:p>
            <a:pPr marL="0" indent="0" defTabSz="180000">
              <a:lnSpc>
                <a:spcPct val="100000"/>
              </a:lnSpc>
              <a:spcBef>
                <a:spcPts val="0"/>
              </a:spcBef>
              <a:buNone/>
            </a:pPr>
            <a:endParaRPr lang="en-US" sz="2000" dirty="0"/>
          </a:p>
          <a:p>
            <a:pPr marL="457200" indent="-457200" defTabSz="180000">
              <a:lnSpc>
                <a:spcPct val="100000"/>
              </a:lnSpc>
              <a:spcBef>
                <a:spcPts val="0"/>
              </a:spcBef>
              <a:buFont typeface="+mj-lt"/>
              <a:buAutoNum type="arabicPeriod"/>
            </a:pPr>
            <a:r>
              <a:rPr lang="en-US" sz="2000" dirty="0">
                <a:solidFill>
                  <a:schemeClr val="tx1">
                    <a:lumMod val="50000"/>
                    <a:lumOff val="50000"/>
                  </a:schemeClr>
                </a:solidFill>
              </a:rPr>
              <a:t>Derive the lift distribution under the null hypothesis, usually when expected lift = 0. </a:t>
            </a:r>
            <a:r>
              <a:rPr lang="en-US" sz="2000" dirty="0" smtClean="0"/>
              <a:t/>
            </a:r>
            <a:br>
              <a:rPr lang="en-US" sz="2000" dirty="0" smtClean="0"/>
            </a:br>
            <a:endParaRPr lang="en-US" sz="2000" dirty="0" smtClean="0"/>
          </a:p>
          <a:p>
            <a:pPr marL="457200" indent="-457200" defTabSz="180000">
              <a:lnSpc>
                <a:spcPct val="100000"/>
              </a:lnSpc>
              <a:spcBef>
                <a:spcPts val="0"/>
              </a:spcBef>
              <a:buFont typeface="+mj-lt"/>
              <a:buAutoNum type="arabicPeriod"/>
            </a:pPr>
            <a:r>
              <a:rPr lang="en-US" sz="2000" dirty="0" smtClean="0"/>
              <a:t>Find the critical value, usually the 95</a:t>
            </a:r>
            <a:r>
              <a:rPr lang="en-US" sz="2000" baseline="30000" dirty="0" smtClean="0"/>
              <a:t>th</a:t>
            </a:r>
            <a:r>
              <a:rPr lang="en-US" sz="2000" dirty="0" smtClean="0"/>
              <a:t> percentile.</a:t>
            </a:r>
          </a:p>
          <a:p>
            <a:pPr marL="0" indent="0" defTabSz="180000">
              <a:lnSpc>
                <a:spcPct val="100000"/>
              </a:lnSpc>
              <a:spcBef>
                <a:spcPts val="0"/>
              </a:spcBef>
              <a:buNone/>
            </a:pPr>
            <a:endParaRPr lang="en-US" sz="2000" dirty="0"/>
          </a:p>
          <a:p>
            <a:pPr marL="0" indent="0" defTabSz="180000">
              <a:lnSpc>
                <a:spcPct val="100000"/>
              </a:lnSpc>
              <a:spcBef>
                <a:spcPts val="0"/>
              </a:spcBef>
              <a:buNone/>
            </a:pPr>
            <a:endParaRPr lang="en-US" sz="2000" dirty="0" smtClean="0"/>
          </a:p>
          <a:p>
            <a:pPr marL="0" indent="0" defTabSz="180000">
              <a:lnSpc>
                <a:spcPct val="100000"/>
              </a:lnSpc>
              <a:spcBef>
                <a:spcPts val="0"/>
              </a:spcBef>
              <a:buNone/>
            </a:pPr>
            <a:endParaRPr lang="en-US" sz="2000" dirty="0"/>
          </a:p>
          <a:p>
            <a:pPr marL="0" indent="0" defTabSz="180000">
              <a:lnSpc>
                <a:spcPct val="100000"/>
              </a:lnSpc>
              <a:spcBef>
                <a:spcPts val="0"/>
              </a:spcBef>
              <a:buNone/>
            </a:pP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90" y="2424135"/>
            <a:ext cx="4416926" cy="3950451"/>
          </a:xfrm>
          <a:prstGeom prst="rect">
            <a:avLst/>
          </a:prstGeom>
        </p:spPr>
      </p:pic>
    </p:spTree>
    <p:extLst>
      <p:ext uri="{BB962C8B-B14F-4D97-AF65-F5344CB8AC3E}">
        <p14:creationId xmlns:p14="http://schemas.microsoft.com/office/powerpoint/2010/main" val="466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Test power</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137658"/>
            <a:ext cx="6798775" cy="4040833"/>
          </a:xfrm>
        </p:spPr>
        <p:txBody>
          <a:bodyPr/>
          <a:lstStyle/>
          <a:p>
            <a:pPr marL="0" indent="0" defTabSz="180000">
              <a:lnSpc>
                <a:spcPct val="100000"/>
              </a:lnSpc>
              <a:spcBef>
                <a:spcPts val="0"/>
              </a:spcBef>
              <a:buNone/>
            </a:pPr>
            <a:r>
              <a:rPr lang="en-US" sz="2000" dirty="0" smtClean="0"/>
              <a:t>We can then estimate the test power </a:t>
            </a:r>
            <a:r>
              <a:rPr lang="en-US" sz="2000" dirty="0" err="1" smtClean="0"/>
              <a:t>w.r.t</a:t>
            </a:r>
            <a:r>
              <a:rPr lang="en-US" sz="2000" dirty="0" smtClean="0"/>
              <a:t>. a minimum detectable lift &amp; a sample size as follow:</a:t>
            </a:r>
          </a:p>
          <a:p>
            <a:pPr marL="0" indent="0" defTabSz="180000">
              <a:lnSpc>
                <a:spcPct val="100000"/>
              </a:lnSpc>
              <a:spcBef>
                <a:spcPts val="0"/>
              </a:spcBef>
              <a:buNone/>
            </a:pPr>
            <a:endParaRPr lang="en-US" sz="2000" dirty="0"/>
          </a:p>
          <a:p>
            <a:pPr marL="457200" indent="-457200" defTabSz="180000">
              <a:lnSpc>
                <a:spcPct val="100000"/>
              </a:lnSpc>
              <a:spcBef>
                <a:spcPts val="0"/>
              </a:spcBef>
              <a:buFont typeface="+mj-lt"/>
              <a:buAutoNum type="arabicPeriod"/>
            </a:pPr>
            <a:r>
              <a:rPr lang="en-US" sz="2000" dirty="0" smtClean="0">
                <a:solidFill>
                  <a:schemeClr val="tx1">
                    <a:lumMod val="50000"/>
                    <a:lumOff val="50000"/>
                  </a:schemeClr>
                </a:solidFill>
              </a:rPr>
              <a:t>Derive the lift distribution under the null hypothesis, usually when expected lift = 0.</a:t>
            </a:r>
            <a:r>
              <a:rPr lang="en-US" sz="2000" dirty="0" smtClean="0"/>
              <a:t/>
            </a:r>
            <a:br>
              <a:rPr lang="en-US" sz="2000" dirty="0" smtClean="0"/>
            </a:br>
            <a:endParaRPr lang="en-US" sz="2000" dirty="0" smtClean="0"/>
          </a:p>
          <a:p>
            <a:pPr marL="457200" indent="-457200" defTabSz="180000">
              <a:lnSpc>
                <a:spcPct val="100000"/>
              </a:lnSpc>
              <a:spcBef>
                <a:spcPts val="0"/>
              </a:spcBef>
              <a:buFont typeface="+mj-lt"/>
              <a:buAutoNum type="arabicPeriod"/>
            </a:pPr>
            <a:r>
              <a:rPr lang="en-US" sz="2000" dirty="0" smtClean="0">
                <a:solidFill>
                  <a:schemeClr val="tx1">
                    <a:lumMod val="50000"/>
                    <a:lumOff val="50000"/>
                  </a:schemeClr>
                </a:solidFill>
              </a:rPr>
              <a:t>Find the critical value, usually the 95</a:t>
            </a:r>
            <a:r>
              <a:rPr lang="en-US" sz="2000" baseline="30000" dirty="0" smtClean="0">
                <a:solidFill>
                  <a:schemeClr val="tx1">
                    <a:lumMod val="50000"/>
                    <a:lumOff val="50000"/>
                  </a:schemeClr>
                </a:solidFill>
              </a:rPr>
              <a:t>th</a:t>
            </a:r>
            <a:r>
              <a:rPr lang="en-US" sz="2000" dirty="0" smtClean="0">
                <a:solidFill>
                  <a:schemeClr val="tx1">
                    <a:lumMod val="50000"/>
                    <a:lumOff val="50000"/>
                  </a:schemeClr>
                </a:solidFill>
              </a:rPr>
              <a:t> percentile.</a:t>
            </a:r>
            <a:r>
              <a:rPr lang="en-US" sz="2000" dirty="0"/>
              <a:t/>
            </a:r>
            <a:br>
              <a:rPr lang="en-US" sz="2000" dirty="0"/>
            </a:br>
            <a:endParaRPr lang="en-US" sz="2000" dirty="0" smtClean="0"/>
          </a:p>
          <a:p>
            <a:pPr marL="457200" indent="-457200" defTabSz="180000">
              <a:lnSpc>
                <a:spcPct val="100000"/>
              </a:lnSpc>
              <a:spcBef>
                <a:spcPts val="0"/>
              </a:spcBef>
              <a:buFont typeface="+mj-lt"/>
              <a:buAutoNum type="arabicPeriod"/>
            </a:pPr>
            <a:r>
              <a:rPr lang="en-US" sz="2000" dirty="0" smtClean="0"/>
              <a:t>Derive the distribution under the alternate hypothesis (expected lift = minimum detectable lift), and find the proportion of the distribution over the critical value.</a:t>
            </a:r>
            <a:endParaRPr lang="en-US" sz="2000"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91" y="2424135"/>
            <a:ext cx="4416924" cy="3950451"/>
          </a:xfrm>
          <a:prstGeom prst="rect">
            <a:avLst/>
          </a:prstGeom>
        </p:spPr>
      </p:pic>
    </p:spTree>
    <p:extLst>
      <p:ext uri="{BB962C8B-B14F-4D97-AF65-F5344CB8AC3E}">
        <p14:creationId xmlns:p14="http://schemas.microsoft.com/office/powerpoint/2010/main" val="58568474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a:latin typeface="Futura PT ExtraBold Obl"/>
                <a:cs typeface="Futura PT ExtraBold Obl"/>
              </a:rPr>
              <a:t>Minimum sample size required</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7" y="2492361"/>
            <a:ext cx="6066184" cy="2322047"/>
          </a:xfrm>
        </p:spPr>
        <p:txBody>
          <a:bodyPr/>
          <a:lstStyle/>
          <a:p>
            <a:pPr marL="0" indent="0" defTabSz="180000">
              <a:lnSpc>
                <a:spcPct val="100000"/>
              </a:lnSpc>
              <a:spcBef>
                <a:spcPts val="0"/>
              </a:spcBef>
              <a:buNone/>
            </a:pPr>
            <a:r>
              <a:rPr lang="en-US" sz="2000" dirty="0" smtClean="0"/>
              <a:t>Given a target minimum detectable lift and test power (usually 80%), we can solve for the minimum sample size required using some root-finding methods.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191" y="2424135"/>
            <a:ext cx="4416924" cy="3950451"/>
          </a:xfrm>
          <a:prstGeom prst="rect">
            <a:avLst/>
          </a:prstGeom>
        </p:spPr>
      </p:pic>
    </p:spTree>
    <p:extLst>
      <p:ext uri="{BB962C8B-B14F-4D97-AF65-F5344CB8AC3E}">
        <p14:creationId xmlns:p14="http://schemas.microsoft.com/office/powerpoint/2010/main" val="48737335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53973" y="1002535"/>
            <a:ext cx="9062020" cy="491903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p:cNvSpPr>
            <a:spLocks noGrp="1"/>
          </p:cNvSpPr>
          <p:nvPr>
            <p:ph type="title"/>
          </p:nvPr>
        </p:nvSpPr>
        <p:spPr>
          <a:xfrm>
            <a:off x="1764632" y="2140555"/>
            <a:ext cx="8662736" cy="1645011"/>
          </a:xfrm>
        </p:spPr>
        <p:txBody>
          <a:bodyPr/>
          <a:lstStyle/>
          <a:p>
            <a:r>
              <a:rPr lang="en-US" b="0" dirty="0" err="1" smtClean="0">
                <a:latin typeface="Futura PT ExtraBold Obl"/>
                <a:cs typeface="Futura PT ExtraBold Obl"/>
              </a:rPr>
              <a:t>Generalising</a:t>
            </a:r>
            <a:r>
              <a:rPr lang="en-US" b="0" dirty="0" smtClean="0">
                <a:latin typeface="Futura PT ExtraBold Obl"/>
                <a:cs typeface="Futura PT ExtraBold Obl"/>
              </a:rPr>
              <a:t> to multi-cell </a:t>
            </a:r>
            <a:br>
              <a:rPr lang="en-US" b="0" dirty="0" smtClean="0">
                <a:latin typeface="Futura PT ExtraBold Obl"/>
                <a:cs typeface="Futura PT ExtraBold Obl"/>
              </a:rPr>
            </a:br>
            <a:r>
              <a:rPr lang="en-US" b="0" dirty="0" smtClean="0">
                <a:latin typeface="Futura PT ExtraBold Obl"/>
                <a:cs typeface="Futura PT ExtraBold Obl"/>
              </a:rPr>
              <a:t>lift studies</a:t>
            </a:r>
            <a:endParaRPr lang="en-US" b="0" dirty="0">
              <a:latin typeface="Futura PT ExtraBold Obl"/>
              <a:cs typeface="Futura PT ExtraBold Obl"/>
            </a:endParaRPr>
          </a:p>
        </p:txBody>
      </p:sp>
      <p:sp>
        <p:nvSpPr>
          <p:cNvPr id="10" name="Text Placeholder 4"/>
          <p:cNvSpPr>
            <a:spLocks noGrp="1"/>
          </p:cNvSpPr>
          <p:nvPr>
            <p:ph type="body" idx="1"/>
          </p:nvPr>
        </p:nvSpPr>
        <p:spPr/>
        <p:txBody>
          <a:bodyPr/>
          <a:lstStyle/>
          <a:p>
            <a:r>
              <a:rPr lang="en-US" b="0" i="1" spc="0" dirty="0" smtClean="0"/>
              <a:t>Same techniques, but a different test statistic</a:t>
            </a:r>
            <a:endParaRPr lang="en-US" b="0" i="1" spc="0" dirty="0"/>
          </a:p>
        </p:txBody>
      </p:sp>
    </p:spTree>
    <p:extLst>
      <p:ext uri="{BB962C8B-B14F-4D97-AF65-F5344CB8AC3E}">
        <p14:creationId xmlns:p14="http://schemas.microsoft.com/office/powerpoint/2010/main" val="21158302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Comparing </a:t>
            </a:r>
            <a:r>
              <a:rPr lang="en-GB" b="0" dirty="0" err="1" smtClean="0">
                <a:latin typeface="Futura PT ExtraBold Obl"/>
                <a:cs typeface="Futura PT ExtraBold Obl"/>
              </a:rPr>
              <a:t>incrementalities</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1835677"/>
            <a:ext cx="8600837" cy="603962"/>
          </a:xfrm>
        </p:spPr>
        <p:txBody>
          <a:bodyPr/>
          <a:lstStyle/>
          <a:p>
            <a:pPr marL="0" indent="0" defTabSz="180000">
              <a:lnSpc>
                <a:spcPct val="100000"/>
              </a:lnSpc>
              <a:spcBef>
                <a:spcPts val="0"/>
              </a:spcBef>
              <a:buNone/>
            </a:pPr>
            <a:r>
              <a:rPr lang="en-US" sz="2000" dirty="0" smtClean="0"/>
              <a:t>Recall we were finding the </a:t>
            </a:r>
            <a:r>
              <a:rPr lang="en-US" sz="2000" dirty="0" err="1" smtClean="0"/>
              <a:t>incrementality</a:t>
            </a:r>
            <a:r>
              <a:rPr lang="en-US" sz="2000" dirty="0" smtClean="0"/>
              <a:t>/lift of an ad campaign.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6" y="2616101"/>
            <a:ext cx="4748464" cy="3688539"/>
          </a:xfrm>
          <a:prstGeom prst="rect">
            <a:avLst/>
          </a:prstGeom>
        </p:spPr>
      </p:pic>
    </p:spTree>
    <p:extLst>
      <p:ext uri="{BB962C8B-B14F-4D97-AF65-F5344CB8AC3E}">
        <p14:creationId xmlns:p14="http://schemas.microsoft.com/office/powerpoint/2010/main" val="13456856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Comparing </a:t>
            </a:r>
            <a:r>
              <a:rPr lang="en-GB" b="0" dirty="0" err="1" smtClean="0">
                <a:latin typeface="Futura PT ExtraBold Obl"/>
                <a:cs typeface="Futura PT ExtraBold Obl"/>
              </a:rPr>
              <a:t>incrementalities</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1835677"/>
            <a:ext cx="9948373" cy="603962"/>
          </a:xfrm>
        </p:spPr>
        <p:txBody>
          <a:bodyPr/>
          <a:lstStyle/>
          <a:p>
            <a:pPr marL="0" indent="0" defTabSz="180000">
              <a:lnSpc>
                <a:spcPct val="100000"/>
              </a:lnSpc>
              <a:spcBef>
                <a:spcPts val="0"/>
              </a:spcBef>
              <a:buNone/>
            </a:pPr>
            <a:r>
              <a:rPr lang="en-US" sz="2000" dirty="0" smtClean="0"/>
              <a:t>In a multi-cell lift study, we are also interested in comparing the </a:t>
            </a:r>
            <a:r>
              <a:rPr lang="en-US" sz="2000" i="1" dirty="0" smtClean="0"/>
              <a:t>difference</a:t>
            </a:r>
            <a:r>
              <a:rPr lang="en-US" sz="2000" dirty="0" smtClean="0"/>
              <a:t> between </a:t>
            </a:r>
            <a:r>
              <a:rPr lang="en-US" sz="2000" dirty="0" err="1" smtClean="0"/>
              <a:t>incrementalities</a:t>
            </a:r>
            <a:r>
              <a:rPr lang="en-US" sz="2000" dirty="0" smtClean="0"/>
              <a:t>/lifts, and see if there is statistical evidence that it is non-zero.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416" y="2616101"/>
            <a:ext cx="4748464" cy="368853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473" y="2616101"/>
            <a:ext cx="4748464" cy="3688539"/>
          </a:xfrm>
          <a:prstGeom prst="rect">
            <a:avLst/>
          </a:prstGeom>
        </p:spPr>
      </p:pic>
      <p:sp>
        <p:nvSpPr>
          <p:cNvPr id="2" name="TextBox 1"/>
          <p:cNvSpPr txBox="1"/>
          <p:nvPr/>
        </p:nvSpPr>
        <p:spPr>
          <a:xfrm>
            <a:off x="4772727" y="5596754"/>
            <a:ext cx="3017236" cy="707886"/>
          </a:xfrm>
          <a:prstGeom prst="rect">
            <a:avLst/>
          </a:prstGeom>
          <a:noFill/>
        </p:spPr>
        <p:txBody>
          <a:bodyPr wrap="none" rtlCol="0">
            <a:spAutoFit/>
          </a:bodyPr>
          <a:lstStyle/>
          <a:p>
            <a:r>
              <a:rPr lang="en-GB" sz="2000" dirty="0" smtClean="0">
                <a:latin typeface="Futura Medium" charset="0"/>
                <a:ea typeface="Futura Medium" charset="0"/>
                <a:cs typeface="Futura Medium" charset="0"/>
                <a:sym typeface="Wingdings"/>
              </a:rPr>
              <a:t> </a:t>
            </a:r>
            <a:r>
              <a:rPr lang="en-GB" sz="2000" dirty="0" smtClean="0">
                <a:latin typeface="Futura Medium" charset="0"/>
                <a:ea typeface="Futura Medium" charset="0"/>
                <a:cs typeface="Futura Medium" charset="0"/>
              </a:rPr>
              <a:t>Cell/Strategy A</a:t>
            </a:r>
          </a:p>
          <a:p>
            <a:r>
              <a:rPr lang="en-GB" sz="2000" dirty="0" smtClean="0">
                <a:latin typeface="Futura Medium" charset="0"/>
                <a:ea typeface="Futura Medium" charset="0"/>
                <a:cs typeface="Futura Medium" charset="0"/>
              </a:rPr>
              <a:t>         Cell/Strategy B </a:t>
            </a:r>
            <a:r>
              <a:rPr lang="en-GB" sz="2000" dirty="0" smtClean="0">
                <a:latin typeface="Futura Medium" charset="0"/>
                <a:ea typeface="Futura Medium" charset="0"/>
                <a:cs typeface="Futura Medium" charset="0"/>
                <a:sym typeface="Wingdings"/>
              </a:rPr>
              <a:t></a:t>
            </a:r>
            <a:endParaRPr lang="en-GB"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14265924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894858" cy="1211408"/>
          </a:xfrm>
        </p:spPr>
        <p:txBody>
          <a:bodyPr/>
          <a:lstStyle/>
          <a:p>
            <a:r>
              <a:rPr lang="en-US" b="0" dirty="0" smtClean="0">
                <a:latin typeface="Futura PT ExtraBold Obl"/>
                <a:cs typeface="Futura PT ExtraBold Obl"/>
              </a:rPr>
              <a:t>Test statistic</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296451"/>
            <a:ext cx="5617005" cy="2415481"/>
          </a:xfrm>
        </p:spPr>
        <p:txBody>
          <a:bodyPr/>
          <a:lstStyle/>
          <a:p>
            <a:pPr marL="0" indent="0" defTabSz="180000">
              <a:lnSpc>
                <a:spcPct val="100000"/>
              </a:lnSpc>
              <a:spcBef>
                <a:spcPts val="0"/>
              </a:spcBef>
              <a:buNone/>
            </a:pPr>
            <a:r>
              <a:rPr lang="en-US" sz="2000" dirty="0" smtClean="0"/>
              <a:t>The difference in lift is defined as the (absolute, not relative) difference between the lift in Cell B and that in Cell A. </a:t>
            </a:r>
          </a:p>
          <a:p>
            <a:pPr marL="0" indent="0" defTabSz="180000">
              <a:lnSpc>
                <a:spcPct val="100000"/>
              </a:lnSpc>
              <a:spcBef>
                <a:spcPts val="0"/>
              </a:spcBef>
              <a:buNone/>
            </a:pPr>
            <a:endParaRPr lang="en-US" sz="2000" dirty="0"/>
          </a:p>
          <a:p>
            <a:pPr marL="0" indent="0" defTabSz="180000">
              <a:lnSpc>
                <a:spcPct val="100000"/>
              </a:lnSpc>
              <a:spcBef>
                <a:spcPts val="0"/>
              </a:spcBef>
              <a:buNone/>
            </a:pPr>
            <a:r>
              <a:rPr lang="en-US" sz="2000" dirty="0" smtClean="0"/>
              <a:t>We simulate the distribution of the difference in lift, as it is very difficult to obtain an analytical form of the distribution.</a:t>
            </a:r>
            <a:endParaRPr lang="en-US" sz="2000" dirty="0"/>
          </a:p>
        </p:txBody>
      </p:sp>
      <p:grpSp>
        <p:nvGrpSpPr>
          <p:cNvPr id="9" name="Group 8"/>
          <p:cNvGrpSpPr/>
          <p:nvPr/>
        </p:nvGrpSpPr>
        <p:grpSpPr>
          <a:xfrm>
            <a:off x="6515069" y="2316746"/>
            <a:ext cx="4890868" cy="2395186"/>
            <a:chOff x="7161918" y="2634304"/>
            <a:chExt cx="3450116" cy="1898244"/>
          </a:xfrm>
        </p:grpSpPr>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9540" y="3114485"/>
              <a:ext cx="1530704" cy="57398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9540" y="3959078"/>
              <a:ext cx="1634394" cy="573470"/>
            </a:xfrm>
            <a:prstGeom prst="rect">
              <a:avLst/>
            </a:prstGeom>
          </p:spPr>
        </p:pic>
        <p:cxnSp>
          <p:nvCxnSpPr>
            <p:cNvPr id="12" name="Straight Connector 11"/>
            <p:cNvCxnSpPr/>
            <p:nvPr/>
          </p:nvCxnSpPr>
          <p:spPr>
            <a:xfrm flipV="1">
              <a:off x="7573596" y="3802767"/>
              <a:ext cx="1662591" cy="1"/>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7161918" y="2634304"/>
                  <a:ext cx="2130545" cy="365881"/>
                </a:xfrm>
                <a:prstGeom prst="rect">
                  <a:avLst/>
                </a:prstGeom>
                <a:noFill/>
              </p:spPr>
              <p:txBody>
                <a:bodyPr wrap="none" rtlCol="0">
                  <a:spAutoFit/>
                </a:bodyPr>
                <a:lstStyle/>
                <a:p>
                  <a:r>
                    <a:rPr lang="en-GB" sz="2400" dirty="0" smtClean="0">
                      <a:latin typeface="Futura Medium" charset="0"/>
                      <a:ea typeface="Futura Medium" charset="0"/>
                      <a:cs typeface="Futura Medium" charset="0"/>
                    </a:rPr>
                    <a:t>Lift of a single cell </a:t>
                  </a:r>
                  <a14:m>
                    <m:oMath xmlns:m="http://schemas.openxmlformats.org/officeDocument/2006/math">
                      <m:r>
                        <a:rPr lang="en-GB" sz="2400" b="0" i="1" smtClean="0">
                          <a:latin typeface="Cambria Math" charset="0"/>
                        </a:rPr>
                        <m:t>=</m:t>
                      </m:r>
                    </m:oMath>
                  </a14:m>
                  <a:endParaRPr lang="en-GB"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7161918" y="2634304"/>
                  <a:ext cx="2130545" cy="365881"/>
                </a:xfrm>
                <a:prstGeom prst="rect">
                  <a:avLst/>
                </a:prstGeom>
                <a:blipFill rotWithShape="0">
                  <a:blip r:embed="rId5"/>
                  <a:stretch>
                    <a:fillRect l="-3232" t="-11842" b="-2763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441983" y="3615553"/>
                  <a:ext cx="1170051" cy="365881"/>
                </a:xfrm>
                <a:prstGeom prst="rect">
                  <a:avLst/>
                </a:prstGeom>
                <a:noFill/>
              </p:spPr>
              <p:txBody>
                <a:bodyPr wrap="none" rtlCol="0">
                  <a:spAutoFit/>
                </a:bodyPr>
                <a:lstStyle/>
                <a:p>
                  <a14:m>
                    <m:oMath xmlns:m="http://schemas.openxmlformats.org/officeDocument/2006/math">
                      <m:r>
                        <a:rPr lang="en-GB" sz="2400" b="0" i="1" smtClean="0">
                          <a:latin typeface="Cambria Math" charset="0"/>
                        </a:rPr>
                        <m:t>−</m:t>
                      </m:r>
                    </m:oMath>
                  </a14:m>
                  <a:r>
                    <a:rPr lang="en-GB" sz="2400" dirty="0" smtClean="0">
                      <a:latin typeface="Futura Medium" charset="0"/>
                      <a:ea typeface="Futura Medium" charset="0"/>
                      <a:cs typeface="Futura Medium" charset="0"/>
                    </a:rPr>
                    <a:t> constant</a:t>
                  </a:r>
                  <a:endParaRPr lang="en-GB" sz="2400" dirty="0">
                    <a:latin typeface="Futura Medium" charset="0"/>
                    <a:ea typeface="Futura Medium" charset="0"/>
                    <a:cs typeface="Futura Medium" charset="0"/>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9441983" y="3615553"/>
                  <a:ext cx="1170051" cy="365881"/>
                </a:xfrm>
                <a:prstGeom prst="rect">
                  <a:avLst/>
                </a:prstGeom>
                <a:blipFill rotWithShape="0">
                  <a:blip r:embed="rId6"/>
                  <a:stretch>
                    <a:fillRect t="-10526" r="-4044" b="-2894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4" name="TextBox 3"/>
              <p:cNvSpPr txBox="1"/>
              <p:nvPr/>
            </p:nvSpPr>
            <p:spPr>
              <a:xfrm>
                <a:off x="6488265" y="5064098"/>
                <a:ext cx="4776629" cy="830997"/>
              </a:xfrm>
              <a:prstGeom prst="rect">
                <a:avLst/>
              </a:prstGeom>
              <a:noFill/>
            </p:spPr>
            <p:txBody>
              <a:bodyPr wrap="none" rtlCol="0">
                <a:spAutoFit/>
              </a:bodyPr>
              <a:lstStyle/>
              <a:p>
                <a:r>
                  <a:rPr lang="en-GB" sz="2400" dirty="0" smtClean="0">
                    <a:latin typeface="Futura Medium" charset="0"/>
                    <a:ea typeface="Futura Medium" charset="0"/>
                    <a:cs typeface="Futura Medium" charset="0"/>
                  </a:rPr>
                  <a:t>Difference between lift of cells = </a:t>
                </a:r>
              </a:p>
              <a:p>
                <a:r>
                  <a:rPr lang="en-GB" sz="2400" dirty="0" smtClean="0">
                    <a:latin typeface="Futura Medium" charset="0"/>
                    <a:ea typeface="Futura Medium" charset="0"/>
                    <a:cs typeface="Futura Medium" charset="0"/>
                  </a:rPr>
                  <a:t>    Lift of Cell B </a:t>
                </a:r>
                <a14:m>
                  <m:oMath xmlns:m="http://schemas.openxmlformats.org/officeDocument/2006/math">
                    <m:r>
                      <a:rPr lang="en-GB" sz="2400" b="0" i="1" smtClean="0">
                        <a:latin typeface="Cambria Math" charset="0"/>
                        <a:ea typeface="Futura Medium" charset="0"/>
                        <a:cs typeface="Futura Medium" charset="0"/>
                      </a:rPr>
                      <m:t>−</m:t>
                    </m:r>
                  </m:oMath>
                </a14:m>
                <a:r>
                  <a:rPr lang="en-GB" sz="2400" dirty="0" smtClean="0">
                    <a:latin typeface="Futura Medium" charset="0"/>
                    <a:ea typeface="Futura Medium" charset="0"/>
                    <a:cs typeface="Futura Medium" charset="0"/>
                  </a:rPr>
                  <a:t> Lift of Cell A</a:t>
                </a:r>
                <a:endParaRPr lang="en-GB" sz="2400" dirty="0">
                  <a:latin typeface="Futura Medium" charset="0"/>
                  <a:ea typeface="Futura Medium" charset="0"/>
                  <a:cs typeface="Futura Medium" charset="0"/>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6488265" y="5064098"/>
                <a:ext cx="4776629" cy="830997"/>
              </a:xfrm>
              <a:prstGeom prst="rect">
                <a:avLst/>
              </a:prstGeom>
              <a:blipFill rotWithShape="0">
                <a:blip r:embed="rId7"/>
                <a:stretch>
                  <a:fillRect l="-1913" t="-5882" r="-1020" b="-16176"/>
                </a:stretch>
              </a:blipFill>
            </p:spPr>
            <p:txBody>
              <a:bodyPr/>
              <a:lstStyle/>
              <a:p>
                <a:r>
                  <a:rPr lang="en-GB">
                    <a:noFill/>
                  </a:rPr>
                  <a:t> </a:t>
                </a:r>
              </a:p>
            </p:txBody>
          </p:sp>
        </mc:Fallback>
      </mc:AlternateContent>
    </p:spTree>
    <p:extLst>
      <p:ext uri="{BB962C8B-B14F-4D97-AF65-F5344CB8AC3E}">
        <p14:creationId xmlns:p14="http://schemas.microsoft.com/office/powerpoint/2010/main" val="8796954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148" y="3239563"/>
            <a:ext cx="4304633" cy="3172812"/>
          </a:xfrm>
          <a:prstGeom prst="rect">
            <a:avLst/>
          </a:prstGeom>
        </p:spPr>
      </p:pic>
      <p:sp>
        <p:nvSpPr>
          <p:cNvPr id="7" name="Title 3"/>
          <p:cNvSpPr>
            <a:spLocks noGrp="1"/>
          </p:cNvSpPr>
          <p:nvPr>
            <p:ph type="title"/>
          </p:nvPr>
        </p:nvSpPr>
        <p:spPr>
          <a:xfrm>
            <a:off x="639416" y="926250"/>
            <a:ext cx="10942984" cy="1211408"/>
          </a:xfrm>
        </p:spPr>
        <p:txBody>
          <a:bodyPr/>
          <a:lstStyle/>
          <a:p>
            <a:r>
              <a:rPr lang="en-US" b="0" dirty="0">
                <a:latin typeface="Futura PT ExtraBold Obl"/>
                <a:cs typeface="Futura PT ExtraBold Obl"/>
              </a:rPr>
              <a:t>T</a:t>
            </a:r>
            <a:r>
              <a:rPr lang="en-US" b="0" dirty="0" smtClean="0">
                <a:latin typeface="Futura PT ExtraBold Obl"/>
                <a:cs typeface="Futura PT ExtraBold Obl"/>
              </a:rPr>
              <a:t>he </a:t>
            </a:r>
            <a:r>
              <a:rPr lang="en-US" b="0" dirty="0">
                <a:latin typeface="Futura PT ExtraBold Obl"/>
                <a:cs typeface="Futura PT ExtraBold Obl"/>
              </a:rPr>
              <a:t>test </a:t>
            </a:r>
            <a:r>
              <a:rPr lang="en-US" b="0" dirty="0" smtClean="0">
                <a:latin typeface="Futura PT ExtraBold Obl"/>
                <a:cs typeface="Futura PT ExtraBold Obl"/>
              </a:rPr>
              <a:t>statistic distribution </a:t>
            </a:r>
            <a:r>
              <a:rPr lang="en-US" b="0" dirty="0">
                <a:latin typeface="Futura PT ExtraBold Obl"/>
                <a:cs typeface="Futura PT ExtraBold Obl"/>
              </a:rPr>
              <a:t>is different!</a:t>
            </a:r>
          </a:p>
        </p:txBody>
      </p:sp>
      <p:sp>
        <p:nvSpPr>
          <p:cNvPr id="6" name="Text Placeholder 5"/>
          <p:cNvSpPr>
            <a:spLocks noGrp="1"/>
          </p:cNvSpPr>
          <p:nvPr>
            <p:ph type="body" sz="quarter" idx="10"/>
          </p:nvPr>
        </p:nvSpPr>
        <p:spPr>
          <a:xfrm>
            <a:off x="623354" y="1881209"/>
            <a:ext cx="10398259" cy="829907"/>
          </a:xfrm>
        </p:spPr>
        <p:txBody>
          <a:bodyPr/>
          <a:lstStyle/>
          <a:p>
            <a:pPr marL="0" indent="0">
              <a:lnSpc>
                <a:spcPct val="100000"/>
              </a:lnSpc>
              <a:spcBef>
                <a:spcPts val="0"/>
              </a:spcBef>
              <a:buNone/>
              <a:defRPr/>
            </a:pPr>
            <a:r>
              <a:rPr lang="en-US" sz="2000" dirty="0" smtClean="0"/>
              <a:t>The </a:t>
            </a:r>
            <a:r>
              <a:rPr lang="en-US" sz="2000" dirty="0"/>
              <a:t>variance of the test </a:t>
            </a:r>
            <a:r>
              <a:rPr lang="en-US" sz="2000" dirty="0" smtClean="0"/>
              <a:t>statistic will </a:t>
            </a:r>
            <a:r>
              <a:rPr lang="en-US" sz="2000" dirty="0"/>
              <a:t>increase even if the variance within each group stays the </a:t>
            </a:r>
            <a:r>
              <a:rPr lang="en-US" sz="2000" dirty="0" smtClean="0"/>
              <a:t>same, as </a:t>
            </a:r>
            <a:r>
              <a:rPr lang="en-US" sz="2000" dirty="0"/>
              <a:t>multi-cell studies have more test/control </a:t>
            </a:r>
            <a:r>
              <a:rPr lang="en-US" sz="2000" dirty="0" smtClean="0"/>
              <a:t>groups</a:t>
            </a:r>
            <a:r>
              <a:rPr lang="en-US" sz="2000" dirty="0"/>
              <a:t>.</a:t>
            </a: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0981" y="3240660"/>
            <a:ext cx="4303147" cy="3171715"/>
          </a:xfrm>
          <a:prstGeom prst="rect">
            <a:avLst/>
          </a:prstGeom>
        </p:spPr>
      </p:pic>
      <p:sp>
        <p:nvSpPr>
          <p:cNvPr id="4" name="TextBox 3"/>
          <p:cNvSpPr txBox="1"/>
          <p:nvPr/>
        </p:nvSpPr>
        <p:spPr>
          <a:xfrm>
            <a:off x="2743200" y="2839453"/>
            <a:ext cx="2034531"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Single-cell study</a:t>
            </a:r>
            <a:endParaRPr lang="en-GB" sz="2000" dirty="0">
              <a:latin typeface="Futura Medium" charset="0"/>
              <a:ea typeface="Futura Medium" charset="0"/>
              <a:cs typeface="Futura Medium" charset="0"/>
            </a:endParaRPr>
          </a:p>
        </p:txBody>
      </p:sp>
      <p:sp>
        <p:nvSpPr>
          <p:cNvPr id="9" name="TextBox 8"/>
          <p:cNvSpPr txBox="1"/>
          <p:nvPr/>
        </p:nvSpPr>
        <p:spPr>
          <a:xfrm>
            <a:off x="7700211" y="2839453"/>
            <a:ext cx="1904689"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Multi-cell study</a:t>
            </a:r>
            <a:endParaRPr lang="en-GB" sz="2000" dirty="0">
              <a:latin typeface="Futura Medium" charset="0"/>
              <a:ea typeface="Futura Medium" charset="0"/>
              <a:cs typeface="Futura Medium" charset="0"/>
            </a:endParaRPr>
          </a:p>
        </p:txBody>
      </p:sp>
    </p:spTree>
    <p:extLst>
      <p:ext uri="{BB962C8B-B14F-4D97-AF65-F5344CB8AC3E}">
        <p14:creationId xmlns:p14="http://schemas.microsoft.com/office/powerpoint/2010/main" val="20105183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942984" cy="1211408"/>
          </a:xfrm>
        </p:spPr>
        <p:txBody>
          <a:bodyPr/>
          <a:lstStyle/>
          <a:p>
            <a:r>
              <a:rPr lang="en-US" b="0" dirty="0">
                <a:latin typeface="Futura PT ExtraBold Obl"/>
                <a:cs typeface="Futura PT ExtraBold Obl"/>
              </a:rPr>
              <a:t>T</a:t>
            </a:r>
            <a:r>
              <a:rPr lang="en-US" b="0" dirty="0" smtClean="0">
                <a:latin typeface="Futura PT ExtraBold Obl"/>
                <a:cs typeface="Futura PT ExtraBold Obl"/>
              </a:rPr>
              <a:t>he </a:t>
            </a:r>
            <a:r>
              <a:rPr lang="en-US" b="0" dirty="0">
                <a:latin typeface="Futura PT ExtraBold Obl"/>
                <a:cs typeface="Futura PT ExtraBold Obl"/>
              </a:rPr>
              <a:t>test </a:t>
            </a:r>
            <a:r>
              <a:rPr lang="en-US" b="0" dirty="0" smtClean="0">
                <a:latin typeface="Futura PT ExtraBold Obl"/>
                <a:cs typeface="Futura PT ExtraBold Obl"/>
              </a:rPr>
              <a:t>statistic distribution </a:t>
            </a:r>
            <a:r>
              <a:rPr lang="en-US" b="0" dirty="0">
                <a:latin typeface="Futura PT ExtraBold Obl"/>
                <a:cs typeface="Futura PT ExtraBold Obl"/>
              </a:rPr>
              <a:t>is different!</a:t>
            </a:r>
          </a:p>
        </p:txBody>
      </p:sp>
      <p:sp>
        <p:nvSpPr>
          <p:cNvPr id="6" name="Text Placeholder 5"/>
          <p:cNvSpPr>
            <a:spLocks noGrp="1"/>
          </p:cNvSpPr>
          <p:nvPr>
            <p:ph type="body" sz="quarter" idx="10"/>
          </p:nvPr>
        </p:nvSpPr>
        <p:spPr>
          <a:xfrm>
            <a:off x="623354" y="1881209"/>
            <a:ext cx="10670288" cy="829907"/>
          </a:xfrm>
        </p:spPr>
        <p:txBody>
          <a:bodyPr/>
          <a:lstStyle/>
          <a:p>
            <a:pPr marL="0" indent="0" defTabSz="180000">
              <a:lnSpc>
                <a:spcPct val="100000"/>
              </a:lnSpc>
              <a:spcBef>
                <a:spcPts val="0"/>
              </a:spcBef>
              <a:buNone/>
            </a:pPr>
            <a:r>
              <a:rPr lang="en-US" sz="2000" dirty="0" smtClean="0"/>
              <a:t>Hence, a </a:t>
            </a:r>
            <a:r>
              <a:rPr lang="en-US" sz="2000" dirty="0"/>
              <a:t>common pitfall in multi-cell studies is to use the test power and minimum sample size derived for single cell lift studies</a:t>
            </a:r>
            <a:r>
              <a:rPr lang="en-US" sz="2000" dirty="0" smtClean="0"/>
              <a:t>. Otherwise, the way to calculate test power is similar.</a:t>
            </a:r>
            <a:endParaRPr lang="en-US" sz="2000" dirty="0"/>
          </a:p>
        </p:txBody>
      </p:sp>
      <p:sp>
        <p:nvSpPr>
          <p:cNvPr id="4" name="TextBox 3"/>
          <p:cNvSpPr txBox="1"/>
          <p:nvPr/>
        </p:nvSpPr>
        <p:spPr>
          <a:xfrm>
            <a:off x="2743200" y="2839453"/>
            <a:ext cx="2034531"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Single-cell study</a:t>
            </a:r>
            <a:endParaRPr lang="en-GB" sz="2000" dirty="0">
              <a:latin typeface="Futura Medium" charset="0"/>
              <a:ea typeface="Futura Medium" charset="0"/>
              <a:cs typeface="Futura Medium" charset="0"/>
            </a:endParaRPr>
          </a:p>
        </p:txBody>
      </p:sp>
      <p:sp>
        <p:nvSpPr>
          <p:cNvPr id="9" name="TextBox 8"/>
          <p:cNvSpPr txBox="1"/>
          <p:nvPr/>
        </p:nvSpPr>
        <p:spPr>
          <a:xfrm>
            <a:off x="7700211" y="2839453"/>
            <a:ext cx="1904689"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Multi-cell study</a:t>
            </a:r>
            <a:endParaRPr lang="en-GB" sz="2000" dirty="0">
              <a:latin typeface="Futura Medium" charset="0"/>
              <a:ea typeface="Futura Medium" charset="0"/>
              <a:cs typeface="Futura Medium"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512" y="3239563"/>
            <a:ext cx="4340085" cy="31716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90422" y="3239563"/>
            <a:ext cx="4340085" cy="3171600"/>
          </a:xfrm>
          <a:prstGeom prst="rect">
            <a:avLst/>
          </a:prstGeom>
        </p:spPr>
      </p:pic>
    </p:spTree>
    <p:extLst>
      <p:ext uri="{BB962C8B-B14F-4D97-AF65-F5344CB8AC3E}">
        <p14:creationId xmlns:p14="http://schemas.microsoft.com/office/powerpoint/2010/main" val="78733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p:txBody>
          <a:bodyPr/>
          <a:lstStyle/>
          <a:p>
            <a:r>
              <a:rPr lang="en-US" b="0" dirty="0" smtClean="0">
                <a:latin typeface="Futura PT ExtraBold Obl"/>
                <a:cs typeface="Futura PT ExtraBold Obl"/>
              </a:rPr>
              <a:t>SUMMARY</a:t>
            </a:r>
            <a:endParaRPr lang="en-US" b="0" dirty="0">
              <a:latin typeface="Futura PT ExtraBold Obl"/>
              <a:cs typeface="Futura PT ExtraBold Obl"/>
            </a:endParaRPr>
          </a:p>
        </p:txBody>
      </p:sp>
      <p:sp>
        <p:nvSpPr>
          <p:cNvPr id="4" name="Text Placeholder 3"/>
          <p:cNvSpPr>
            <a:spLocks noGrp="1"/>
          </p:cNvSpPr>
          <p:nvPr>
            <p:ph type="body" sz="quarter" idx="10"/>
          </p:nvPr>
        </p:nvSpPr>
        <p:spPr>
          <a:xfrm>
            <a:off x="1459504" y="1936936"/>
            <a:ext cx="9249799" cy="3525205"/>
          </a:xfrm>
        </p:spPr>
        <p:txBody>
          <a:bodyPr/>
          <a:lstStyle/>
          <a:p>
            <a:pPr marL="457200" indent="-457200">
              <a:buAutoNum type="arabicPeriod"/>
            </a:pPr>
            <a:r>
              <a:rPr lang="en-GB" sz="2200" dirty="0" smtClean="0"/>
              <a:t>We went through how Facebook </a:t>
            </a:r>
            <a:r>
              <a:rPr lang="en-GB" sz="2200" dirty="0"/>
              <a:t>calculate </a:t>
            </a:r>
            <a:r>
              <a:rPr lang="en-GB" sz="2200" dirty="0" err="1"/>
              <a:t>incrementality</a:t>
            </a:r>
            <a:r>
              <a:rPr lang="en-GB" sz="2200" dirty="0"/>
              <a:t> and </a:t>
            </a:r>
            <a:r>
              <a:rPr lang="en-GB" sz="2200" dirty="0" smtClean="0"/>
              <a:t>lift.</a:t>
            </a:r>
            <a:r>
              <a:rPr lang="en-GB" sz="2200" dirty="0"/>
              <a:t/>
            </a:r>
            <a:br>
              <a:rPr lang="en-GB" sz="2200" dirty="0"/>
            </a:br>
            <a:r>
              <a:rPr lang="en-GB" sz="2200" dirty="0"/>
              <a:t>(A quick overview of </a:t>
            </a:r>
            <a:r>
              <a:rPr lang="en-GB" sz="2200" dirty="0" smtClean="0"/>
              <a:t>Gordon </a:t>
            </a:r>
            <a:r>
              <a:rPr lang="en-GB" sz="2200" dirty="0"/>
              <a:t>et al</a:t>
            </a:r>
            <a:r>
              <a:rPr lang="en-GB" sz="2200" dirty="0" smtClean="0"/>
              <a:t>.)</a:t>
            </a:r>
            <a:br>
              <a:rPr lang="en-GB" sz="2200" dirty="0" smtClean="0"/>
            </a:br>
            <a:endParaRPr lang="en-GB" sz="2200" dirty="0"/>
          </a:p>
          <a:p>
            <a:pPr marL="457200" indent="-457200">
              <a:buAutoNum type="arabicPeriod"/>
            </a:pPr>
            <a:r>
              <a:rPr lang="en-GB" sz="2200" dirty="0" smtClean="0"/>
              <a:t>We fill in the gap in literature by providing a test power &amp; minimum required sample size calculation.</a:t>
            </a:r>
            <a:br>
              <a:rPr lang="en-GB" sz="2200" dirty="0" smtClean="0"/>
            </a:br>
            <a:endParaRPr lang="en-GB" sz="2200" dirty="0"/>
          </a:p>
          <a:p>
            <a:pPr marL="457200" indent="-457200">
              <a:buAutoNum type="arabicPeriod"/>
            </a:pPr>
            <a:r>
              <a:rPr lang="en-GB" sz="2200" dirty="0"/>
              <a:t>W</a:t>
            </a:r>
            <a:r>
              <a:rPr lang="en-GB" sz="2200" dirty="0" smtClean="0"/>
              <a:t>e </a:t>
            </a:r>
            <a:r>
              <a:rPr lang="en-GB" sz="2200" dirty="0"/>
              <a:t>generalise the test power and sample size required calculations </a:t>
            </a:r>
            <a:r>
              <a:rPr lang="en-GB" sz="2200" dirty="0" smtClean="0"/>
              <a:t>to </a:t>
            </a:r>
            <a:r>
              <a:rPr lang="en-GB" sz="2200" dirty="0"/>
              <a:t>multi-cell </a:t>
            </a:r>
            <a:r>
              <a:rPr lang="en-GB" sz="2200" dirty="0" smtClean="0"/>
              <a:t>studies, and show these quantities are very different to that of single-cell studies.</a:t>
            </a:r>
            <a:endParaRPr lang="en-GB" sz="2200" dirty="0"/>
          </a:p>
          <a:p>
            <a:endParaRPr lang="en-GB" sz="2200" dirty="0" smtClean="0"/>
          </a:p>
        </p:txBody>
      </p:sp>
    </p:spTree>
    <p:extLst>
      <p:ext uri="{BB962C8B-B14F-4D97-AF65-F5344CB8AC3E}">
        <p14:creationId xmlns:p14="http://schemas.microsoft.com/office/powerpoint/2010/main" val="10799714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The need to measure </a:t>
            </a:r>
            <a:r>
              <a:rPr lang="en-GB" b="0" dirty="0" err="1" smtClean="0">
                <a:latin typeface="Futura PT ExtraBold Obl"/>
                <a:cs typeface="Futura PT ExtraBold Obl"/>
              </a:rPr>
              <a:t>incrementality</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421649"/>
            <a:ext cx="6266344" cy="3481137"/>
          </a:xfrm>
        </p:spPr>
        <p:txBody>
          <a:bodyPr/>
          <a:lstStyle/>
          <a:p>
            <a:pPr marL="0" indent="0">
              <a:lnSpc>
                <a:spcPct val="100000"/>
              </a:lnSpc>
              <a:spcBef>
                <a:spcPts val="0"/>
              </a:spcBef>
              <a:buNone/>
            </a:pPr>
            <a:r>
              <a:rPr lang="en-US" sz="2000" dirty="0"/>
              <a:t>Over time, we moved away from measuring our ad campaign’s performance using ROI / ROAS in </a:t>
            </a:r>
            <a:r>
              <a:rPr lang="en-US" sz="2000" dirty="0" err="1"/>
              <a:t>favour</a:t>
            </a:r>
            <a:r>
              <a:rPr lang="en-US" sz="2000" dirty="0"/>
              <a:t> of </a:t>
            </a:r>
            <a:r>
              <a:rPr lang="en-US" sz="2000" dirty="0" err="1"/>
              <a:t>incrementality</a:t>
            </a:r>
            <a:r>
              <a:rPr lang="en-US" sz="2000" dirty="0" smtClean="0"/>
              <a:t>.</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This allows a fairer evaluation of a campaign’s performance, and hence enabling better attribution.</a:t>
            </a:r>
          </a:p>
          <a:p>
            <a:pPr marL="0" indent="0">
              <a:lnSpc>
                <a:spcPct val="100000"/>
              </a:lnSpc>
              <a:spcBef>
                <a:spcPts val="0"/>
              </a:spcBef>
              <a:buNone/>
            </a:pPr>
            <a:endParaRPr lang="en-US" sz="2000" dirty="0"/>
          </a:p>
          <a:p>
            <a:pPr marL="0" indent="0">
              <a:lnSpc>
                <a:spcPct val="100000"/>
              </a:lnSpc>
              <a:spcBef>
                <a:spcPts val="0"/>
              </a:spcBef>
              <a:buNone/>
            </a:pPr>
            <a:endParaRPr lang="en-US" sz="2000" dirty="0" smtClean="0"/>
          </a:p>
        </p:txBody>
      </p:sp>
      <p:pic>
        <p:nvPicPr>
          <p:cNvPr id="2" name="Picture 1"/>
          <p:cNvPicPr>
            <a:picLocks noChangeAspect="1"/>
          </p:cNvPicPr>
          <p:nvPr/>
        </p:nvPicPr>
        <p:blipFill>
          <a:blip r:embed="rId3"/>
          <a:stretch>
            <a:fillRect/>
          </a:stretch>
        </p:blipFill>
        <p:spPr>
          <a:xfrm>
            <a:off x="7624011" y="1913068"/>
            <a:ext cx="3781926" cy="3781926"/>
          </a:xfrm>
          <a:prstGeom prst="rect">
            <a:avLst/>
          </a:prstGeom>
        </p:spPr>
      </p:pic>
    </p:spTree>
    <p:extLst>
      <p:ext uri="{BB962C8B-B14F-4D97-AF65-F5344CB8AC3E}">
        <p14:creationId xmlns:p14="http://schemas.microsoft.com/office/powerpoint/2010/main" val="10079524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05644" y="2098756"/>
            <a:ext cx="6747077" cy="2641509"/>
          </a:xfrm>
          <a:prstGeom prst="rect">
            <a:avLst/>
          </a:prstGeom>
        </p:spPr>
      </p:pic>
    </p:spTree>
    <p:extLst>
      <p:ext uri="{BB962C8B-B14F-4D97-AF65-F5344CB8AC3E}">
        <p14:creationId xmlns:p14="http://schemas.microsoft.com/office/powerpoint/2010/main" val="15628641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247" y="2622529"/>
            <a:ext cx="5299037" cy="3015207"/>
          </a:xfrm>
          <a:prstGeom prst="rect">
            <a:avLst/>
          </a:prstGeom>
        </p:spPr>
      </p:pic>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They offer </a:t>
            </a:r>
            <a:r>
              <a:rPr lang="en-GB" b="0" dirty="0" err="1" smtClean="0">
                <a:latin typeface="Futura PT ExtraBold Obl"/>
                <a:cs typeface="Futura PT ExtraBold Obl"/>
              </a:rPr>
              <a:t>incrementality</a:t>
            </a:r>
            <a:r>
              <a:rPr lang="en-GB" b="0" dirty="0" smtClean="0">
                <a:latin typeface="Futura PT ExtraBold Obl"/>
                <a:cs typeface="Futura PT ExtraBold Obl"/>
              </a:rPr>
              <a:t/>
            </a:r>
            <a:br>
              <a:rPr lang="en-GB" b="0" dirty="0" smtClean="0">
                <a:latin typeface="Futura PT ExtraBold Obl"/>
                <a:cs typeface="Futura PT ExtraBold Obl"/>
              </a:rPr>
            </a:br>
            <a:r>
              <a:rPr lang="en-GB" b="0" dirty="0" smtClean="0">
                <a:latin typeface="Futura PT ExtraBold Obl"/>
                <a:cs typeface="Futura PT ExtraBold Obl"/>
              </a:rPr>
              <a:t>measurement via lift studies</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6" y="2622529"/>
            <a:ext cx="5649089" cy="3481137"/>
          </a:xfrm>
        </p:spPr>
        <p:txBody>
          <a:bodyPr/>
          <a:lstStyle/>
          <a:p>
            <a:pPr marL="0" indent="0">
              <a:lnSpc>
                <a:spcPct val="100000"/>
              </a:lnSpc>
              <a:spcBef>
                <a:spcPts val="0"/>
              </a:spcBef>
              <a:buNone/>
            </a:pPr>
            <a:r>
              <a:rPr lang="en-US" sz="2000" dirty="0" smtClean="0"/>
              <a:t>A controlled experiment where the target population is split into two:</a:t>
            </a:r>
            <a:endParaRPr lang="en-US" sz="2000" dirty="0"/>
          </a:p>
          <a:p>
            <a:pPr>
              <a:lnSpc>
                <a:spcPct val="100000"/>
              </a:lnSpc>
              <a:spcBef>
                <a:spcPts val="0"/>
              </a:spcBef>
            </a:pPr>
            <a:r>
              <a:rPr lang="en-US" sz="2000" dirty="0" smtClean="0"/>
              <a:t>Test group: Adverts shown</a:t>
            </a:r>
          </a:p>
          <a:p>
            <a:pPr>
              <a:lnSpc>
                <a:spcPct val="100000"/>
              </a:lnSpc>
              <a:spcBef>
                <a:spcPts val="0"/>
              </a:spcBef>
            </a:pPr>
            <a:r>
              <a:rPr lang="en-US" sz="2000" dirty="0" smtClean="0"/>
              <a:t>Control group: Adverts not shown</a:t>
            </a:r>
          </a:p>
          <a:p>
            <a:pPr marL="0" indent="0">
              <a:lnSpc>
                <a:spcPct val="100000"/>
              </a:lnSpc>
              <a:spcBef>
                <a:spcPts val="0"/>
              </a:spcBef>
              <a:buNone/>
            </a:pPr>
            <a:endParaRPr lang="en-US" sz="2000" dirty="0"/>
          </a:p>
          <a:p>
            <a:pPr marL="0" indent="0">
              <a:lnSpc>
                <a:spcPct val="100000"/>
              </a:lnSpc>
              <a:spcBef>
                <a:spcPts val="0"/>
              </a:spcBef>
              <a:buNone/>
            </a:pPr>
            <a:r>
              <a:rPr lang="en-US" sz="2000" dirty="0"/>
              <a:t>D</a:t>
            </a:r>
            <a:r>
              <a:rPr lang="en-US" sz="2000" dirty="0" smtClean="0"/>
              <a:t>ifference </a:t>
            </a:r>
            <a:r>
              <a:rPr lang="en-US" sz="2000" dirty="0"/>
              <a:t>in a metric </a:t>
            </a:r>
            <a:r>
              <a:rPr lang="en-US" sz="2000" dirty="0" smtClean="0"/>
              <a:t>(</a:t>
            </a:r>
            <a:r>
              <a:rPr lang="en-US" sz="2000" dirty="0"/>
              <a:t>e.g. total </a:t>
            </a:r>
            <a:r>
              <a:rPr lang="en-US" sz="2000" dirty="0" smtClean="0"/>
              <a:t>sales, </a:t>
            </a:r>
            <a:r>
              <a:rPr lang="en-US" sz="2000" dirty="0"/>
              <a:t>number of app installs) between the </a:t>
            </a:r>
            <a:r>
              <a:rPr lang="en-US" sz="2000" dirty="0" smtClean="0"/>
              <a:t>test and </a:t>
            </a:r>
            <a:r>
              <a:rPr lang="en-US" sz="2000" dirty="0"/>
              <a:t>control </a:t>
            </a:r>
            <a:r>
              <a:rPr lang="en-US" sz="2000" dirty="0" smtClean="0"/>
              <a:t>groups </a:t>
            </a:r>
            <a:r>
              <a:rPr lang="en-US" sz="2000" dirty="0"/>
              <a:t>is the </a:t>
            </a:r>
            <a:r>
              <a:rPr lang="en-US" sz="2000" dirty="0" err="1"/>
              <a:t>incrementality</a:t>
            </a:r>
            <a:r>
              <a:rPr lang="en-US" sz="2000" dirty="0"/>
              <a:t> of the campaign</a:t>
            </a:r>
            <a:r>
              <a:rPr lang="en-US" sz="2000" dirty="0" smtClean="0"/>
              <a:t>.</a:t>
            </a:r>
          </a:p>
          <a:p>
            <a:pPr marL="0" indent="0">
              <a:lnSpc>
                <a:spcPct val="100000"/>
              </a:lnSpc>
              <a:spcBef>
                <a:spcPts val="0"/>
              </a:spcBef>
              <a:buNone/>
            </a:pPr>
            <a:endParaRPr lang="en-US" sz="2000" dirty="0" smtClean="0"/>
          </a:p>
        </p:txBody>
      </p:sp>
    </p:spTree>
    <p:extLst>
      <p:ext uri="{BB962C8B-B14F-4D97-AF65-F5344CB8AC3E}">
        <p14:creationId xmlns:p14="http://schemas.microsoft.com/office/powerpoint/2010/main" val="63517759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Grp="1" noChangeAspect="1"/>
          </p:cNvPicPr>
          <p:nvPr>
            <p:ph type="pic" sz="quarter" idx="11"/>
          </p:nvPr>
        </p:nvPicPr>
        <p:blipFill>
          <a:blip r:embed="rId2" cstate="screen">
            <a:grayscl/>
            <a:extLst>
              <a:ext uri="{28A0092B-C50C-407E-A947-70E740481C1C}">
                <a14:useLocalDpi xmlns:a14="http://schemas.microsoft.com/office/drawing/2010/main"/>
              </a:ext>
            </a:extLst>
          </a:blip>
          <a:srcRect/>
          <a:stretch>
            <a:fillRect/>
          </a:stretch>
        </p:blipFill>
        <p:spPr/>
      </p:pic>
      <p:sp>
        <p:nvSpPr>
          <p:cNvPr id="4" name="Title 3"/>
          <p:cNvSpPr>
            <a:spLocks noGrp="1"/>
          </p:cNvSpPr>
          <p:nvPr>
            <p:ph type="title"/>
          </p:nvPr>
        </p:nvSpPr>
        <p:spPr>
          <a:xfrm>
            <a:off x="639417" y="2520525"/>
            <a:ext cx="6039678" cy="1816950"/>
          </a:xfrm>
        </p:spPr>
        <p:txBody>
          <a:bodyPr/>
          <a:lstStyle/>
          <a:p>
            <a:pPr algn="ctr"/>
            <a:r>
              <a:rPr lang="en-US" sz="5600" b="0" dirty="0" smtClean="0">
                <a:latin typeface="Futura PT ExtraBold Obl"/>
                <a:cs typeface="Futura PT ExtraBold Obl"/>
              </a:rPr>
              <a:t>ISN’T THAT JUST</a:t>
            </a:r>
            <a:br>
              <a:rPr lang="en-US" sz="5600" b="0" dirty="0" smtClean="0">
                <a:latin typeface="Futura PT ExtraBold Obl"/>
                <a:cs typeface="Futura PT ExtraBold Obl"/>
              </a:rPr>
            </a:br>
            <a:r>
              <a:rPr lang="en-US" sz="5600" b="0" dirty="0" smtClean="0">
                <a:latin typeface="Futura PT ExtraBold Obl"/>
                <a:cs typeface="Futura PT ExtraBold Obl"/>
              </a:rPr>
              <a:t>AN A/B TEST?</a:t>
            </a:r>
            <a:r>
              <a:rPr lang="en-US" b="0" dirty="0" smtClean="0">
                <a:latin typeface="Futura PT ExtraBold Obl"/>
                <a:cs typeface="Futura PT ExtraBold Obl"/>
              </a:rPr>
              <a:t/>
            </a:r>
            <a:br>
              <a:rPr lang="en-US" b="0" dirty="0" smtClean="0">
                <a:latin typeface="Futura PT ExtraBold Obl"/>
                <a:cs typeface="Futura PT ExtraBold Obl"/>
              </a:rPr>
            </a:br>
            <a:endParaRPr lang="en-US" b="0" dirty="0">
              <a:latin typeface="Futura PT ExtraBold Obl"/>
              <a:cs typeface="Futura PT ExtraBold Obl"/>
            </a:endParaRPr>
          </a:p>
        </p:txBody>
      </p:sp>
      <p:grpSp>
        <p:nvGrpSpPr>
          <p:cNvPr id="7" name="Group 6"/>
          <p:cNvGrpSpPr/>
          <p:nvPr/>
        </p:nvGrpSpPr>
        <p:grpSpPr>
          <a:xfrm>
            <a:off x="9177070" y="6369693"/>
            <a:ext cx="2752831" cy="307777"/>
            <a:chOff x="9107496" y="6369693"/>
            <a:chExt cx="2752831" cy="307777"/>
          </a:xfrm>
        </p:grpSpPr>
        <p:pic>
          <p:nvPicPr>
            <p:cNvPr id="8" name="Picture 7"/>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1320670" y="6446301"/>
              <a:ext cx="539657" cy="167532"/>
            </a:xfrm>
            <a:prstGeom prst="rect">
              <a:avLst/>
            </a:prstGeom>
          </p:spPr>
        </p:pic>
        <p:sp>
          <p:nvSpPr>
            <p:cNvPr id="9" name="TextBox 8"/>
            <p:cNvSpPr txBox="1"/>
            <p:nvPr userDrawn="1"/>
          </p:nvSpPr>
          <p:spPr>
            <a:xfrm>
              <a:off x="9107496" y="6369693"/>
              <a:ext cx="2204185" cy="307777"/>
            </a:xfrm>
            <a:prstGeom prst="rect">
              <a:avLst/>
            </a:prstGeom>
            <a:noFill/>
          </p:spPr>
          <p:txBody>
            <a:bodyPr wrap="square" rtlCol="0">
              <a:spAutoFit/>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GB" sz="1050" b="0" i="0" u="none" strike="noStrike" kern="1200" baseline="-25000" dirty="0" smtClean="0">
                  <a:solidFill>
                    <a:schemeClr val="tx1"/>
                  </a:solidFill>
                  <a:latin typeface="Futura PT" charset="0"/>
                  <a:ea typeface="Futura PT" charset="0"/>
                  <a:cs typeface="Futura PT" charset="0"/>
                </a:rPr>
                <a:t>2016 ASOS ltd</a:t>
              </a:r>
              <a:br>
                <a:rPr lang="en-GB" sz="1050" b="0" i="0" u="none" strike="noStrike" kern="1200" baseline="-25000" dirty="0" smtClean="0">
                  <a:solidFill>
                    <a:schemeClr val="tx1"/>
                  </a:solidFill>
                  <a:latin typeface="Futura PT" charset="0"/>
                  <a:ea typeface="Futura PT" charset="0"/>
                  <a:cs typeface="Futura PT" charset="0"/>
                </a:rPr>
              </a:br>
              <a:r>
                <a:rPr lang="en-GB" sz="1050" b="0" i="0" u="none" strike="noStrike" kern="1200" baseline="-25000" dirty="0" smtClean="0">
                  <a:solidFill>
                    <a:schemeClr val="tx1"/>
                  </a:solidFill>
                  <a:latin typeface="Futura PT" charset="0"/>
                  <a:ea typeface="Futura PT" charset="0"/>
                  <a:cs typeface="Futura PT" charset="0"/>
                </a:rPr>
                <a:t>all rights reserved</a:t>
              </a:r>
            </a:p>
          </p:txBody>
        </p:sp>
      </p:grpSp>
      <p:sp>
        <p:nvSpPr>
          <p:cNvPr id="10" name="Rectangle 9"/>
          <p:cNvSpPr/>
          <p:nvPr/>
        </p:nvSpPr>
        <p:spPr>
          <a:xfrm>
            <a:off x="10853530" y="249817"/>
            <a:ext cx="1076370" cy="5764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i="1" dirty="0" smtClean="0">
                <a:latin typeface="Futura PT ExtraBold Oblique" charset="0"/>
                <a:ea typeface="Futura PT ExtraBold Oblique" charset="0"/>
                <a:cs typeface="Futura PT ExtraBold Oblique" charset="0"/>
              </a:rPr>
              <a:t>BRYAN LIU</a:t>
            </a:r>
            <a:endParaRPr lang="en-US" sz="1100" b="1" i="1" dirty="0">
              <a:latin typeface="Futura PT ExtraBold Oblique" charset="0"/>
              <a:ea typeface="Futura PT ExtraBold Oblique" charset="0"/>
              <a:cs typeface="Futura PT ExtraBold Oblique" charset="0"/>
            </a:endParaRPr>
          </a:p>
        </p:txBody>
      </p:sp>
    </p:spTree>
    <p:extLst>
      <p:ext uri="{BB962C8B-B14F-4D97-AF65-F5344CB8AC3E}">
        <p14:creationId xmlns:p14="http://schemas.microsoft.com/office/powerpoint/2010/main" val="1240712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A/B test with a few twists</a:t>
            </a:r>
            <a:endParaRPr lang="en-US" b="0" dirty="0">
              <a:latin typeface="Futura PT ExtraBold Obl"/>
              <a:cs typeface="Futura PT ExtraBold Obl"/>
            </a:endParaRPr>
          </a:p>
        </p:txBody>
      </p:sp>
      <p:sp>
        <p:nvSpPr>
          <p:cNvPr id="4" name="TextBox 3"/>
          <p:cNvSpPr txBox="1"/>
          <p:nvPr/>
        </p:nvSpPr>
        <p:spPr>
          <a:xfrm>
            <a:off x="989480" y="2048924"/>
            <a:ext cx="6007799" cy="1015663"/>
          </a:xfrm>
          <a:prstGeom prst="rect">
            <a:avLst/>
          </a:prstGeom>
          <a:noFill/>
        </p:spPr>
        <p:txBody>
          <a:bodyPr wrap="none" rtlCol="0">
            <a:spAutoFit/>
          </a:bodyPr>
          <a:lstStyle/>
          <a:p>
            <a:pPr algn="ctr"/>
            <a:r>
              <a:rPr lang="en-GB" sz="2000" u="sng" dirty="0">
                <a:latin typeface="Futura Medium" charset="0"/>
                <a:ea typeface="Futura Medium" charset="0"/>
                <a:cs typeface="Futura Medium" charset="0"/>
              </a:rPr>
              <a:t>An unreached </a:t>
            </a:r>
            <a:r>
              <a:rPr lang="en-GB" sz="2000" u="sng" dirty="0" smtClean="0">
                <a:latin typeface="Futura Medium" charset="0"/>
                <a:ea typeface="Futura Medium" charset="0"/>
                <a:cs typeface="Futura Medium" charset="0"/>
              </a:rPr>
              <a:t>audience</a:t>
            </a:r>
          </a:p>
          <a:p>
            <a:r>
              <a:rPr lang="en-GB" sz="2000" dirty="0" smtClean="0">
                <a:latin typeface="Futura Medium" charset="0"/>
                <a:ea typeface="Futura Medium" charset="0"/>
                <a:cs typeface="Futura Medium" charset="0"/>
              </a:rPr>
              <a:t>Not </a:t>
            </a:r>
            <a:r>
              <a:rPr lang="en-GB" sz="2000" dirty="0">
                <a:latin typeface="Futura Medium" charset="0"/>
                <a:ea typeface="Futura Medium" charset="0"/>
                <a:cs typeface="Futura Medium" charset="0"/>
              </a:rPr>
              <a:t>every one in the </a:t>
            </a:r>
            <a:r>
              <a:rPr lang="en-GB" sz="2000" dirty="0" smtClean="0">
                <a:latin typeface="Futura Medium" charset="0"/>
                <a:ea typeface="Futura Medium" charset="0"/>
                <a:cs typeface="Futura Medium" charset="0"/>
              </a:rPr>
              <a:t>test </a:t>
            </a:r>
            <a:r>
              <a:rPr lang="en-GB" sz="2000" dirty="0">
                <a:latin typeface="Futura Medium" charset="0"/>
                <a:ea typeface="Futura Medium" charset="0"/>
                <a:cs typeface="Futura Medium" charset="0"/>
              </a:rPr>
              <a:t>group gets to see an ad!</a:t>
            </a:r>
          </a:p>
          <a:p>
            <a:endParaRPr lang="en-GB" sz="2000" dirty="0">
              <a:latin typeface="Futura Medium" charset="0"/>
              <a:ea typeface="Futura Medium" charset="0"/>
              <a:cs typeface="Futura Medium" charset="0"/>
            </a:endParaRPr>
          </a:p>
        </p:txBody>
      </p:sp>
      <p:sp>
        <p:nvSpPr>
          <p:cNvPr id="5" name="TextBox 4"/>
          <p:cNvSpPr txBox="1"/>
          <p:nvPr/>
        </p:nvSpPr>
        <p:spPr>
          <a:xfrm>
            <a:off x="5040142" y="3180666"/>
            <a:ext cx="6448927" cy="1015663"/>
          </a:xfrm>
          <a:prstGeom prst="rect">
            <a:avLst/>
          </a:prstGeom>
          <a:noFill/>
        </p:spPr>
        <p:txBody>
          <a:bodyPr wrap="square" rtlCol="0">
            <a:spAutoFit/>
          </a:bodyPr>
          <a:lstStyle/>
          <a:p>
            <a:pPr algn="ctr"/>
            <a:r>
              <a:rPr lang="en-GB" sz="2000" u="sng" dirty="0">
                <a:latin typeface="Futura Medium" charset="0"/>
                <a:ea typeface="Futura Medium" charset="0"/>
                <a:cs typeface="Futura Medium" charset="0"/>
              </a:rPr>
              <a:t>A scaled control </a:t>
            </a:r>
            <a:r>
              <a:rPr lang="en-GB" sz="2000" u="sng" dirty="0" smtClean="0">
                <a:latin typeface="Futura Medium" charset="0"/>
                <a:ea typeface="Futura Medium" charset="0"/>
                <a:cs typeface="Futura Medium" charset="0"/>
              </a:rPr>
              <a:t>group</a:t>
            </a:r>
          </a:p>
          <a:p>
            <a:r>
              <a:rPr lang="en-GB" sz="2000" dirty="0">
                <a:latin typeface="Futura Medium" charset="0"/>
                <a:ea typeface="Futura Medium" charset="0"/>
                <a:cs typeface="Futura Medium" charset="0"/>
              </a:rPr>
              <a:t>T</a:t>
            </a:r>
            <a:r>
              <a:rPr lang="en-GB" sz="2000" dirty="0" smtClean="0">
                <a:latin typeface="Futura Medium" charset="0"/>
                <a:ea typeface="Futura Medium" charset="0"/>
                <a:cs typeface="Futura Medium" charset="0"/>
              </a:rPr>
              <a:t>he </a:t>
            </a:r>
            <a:r>
              <a:rPr lang="en-GB" sz="2000" dirty="0">
                <a:latin typeface="Futura Medium" charset="0"/>
                <a:ea typeface="Futura Medium" charset="0"/>
                <a:cs typeface="Futura Medium" charset="0"/>
              </a:rPr>
              <a:t>group size of the control group is scaled to match that of the </a:t>
            </a:r>
            <a:r>
              <a:rPr lang="en-GB" sz="2000" dirty="0" smtClean="0">
                <a:latin typeface="Futura Medium" charset="0"/>
                <a:ea typeface="Futura Medium" charset="0"/>
                <a:cs typeface="Futura Medium" charset="0"/>
              </a:rPr>
              <a:t>test </a:t>
            </a:r>
            <a:r>
              <a:rPr lang="en-GB" sz="2000" dirty="0">
                <a:latin typeface="Futura Medium" charset="0"/>
                <a:ea typeface="Futura Medium" charset="0"/>
                <a:cs typeface="Futura Medium" charset="0"/>
              </a:rPr>
              <a:t>group for </a:t>
            </a:r>
            <a:r>
              <a:rPr lang="en-GB" sz="2000" dirty="0" smtClean="0">
                <a:latin typeface="Futura Medium" charset="0"/>
                <a:ea typeface="Futura Medium" charset="0"/>
                <a:cs typeface="Futura Medium" charset="0"/>
              </a:rPr>
              <a:t>a meaningful </a:t>
            </a:r>
            <a:r>
              <a:rPr lang="en-GB" sz="2000" dirty="0">
                <a:latin typeface="Futura Medium" charset="0"/>
                <a:ea typeface="Futura Medium" charset="0"/>
                <a:cs typeface="Futura Medium" charset="0"/>
              </a:rPr>
              <a:t>comparison.</a:t>
            </a:r>
          </a:p>
        </p:txBody>
      </p:sp>
      <p:sp>
        <p:nvSpPr>
          <p:cNvPr id="9" name="TextBox 8"/>
          <p:cNvSpPr txBox="1"/>
          <p:nvPr/>
        </p:nvSpPr>
        <p:spPr>
          <a:xfrm>
            <a:off x="639416" y="4713369"/>
            <a:ext cx="7606226" cy="1015663"/>
          </a:xfrm>
          <a:prstGeom prst="rect">
            <a:avLst/>
          </a:prstGeom>
          <a:noFill/>
        </p:spPr>
        <p:txBody>
          <a:bodyPr wrap="square" rtlCol="0">
            <a:spAutoFit/>
          </a:bodyPr>
          <a:lstStyle/>
          <a:p>
            <a:pPr algn="ctr"/>
            <a:r>
              <a:rPr lang="en-GB" sz="2000" u="sng" dirty="0">
                <a:latin typeface="Futura Medium" charset="0"/>
                <a:ea typeface="Futura Medium" charset="0"/>
                <a:cs typeface="Futura Medium" charset="0"/>
              </a:rPr>
              <a:t>A </a:t>
            </a:r>
            <a:r>
              <a:rPr lang="en-GB" sz="2000" u="sng" dirty="0" smtClean="0">
                <a:latin typeface="Futura Medium" charset="0"/>
                <a:ea typeface="Futura Medium" charset="0"/>
                <a:cs typeface="Futura Medium" charset="0"/>
              </a:rPr>
              <a:t>Facebook-controlled test/control split</a:t>
            </a:r>
          </a:p>
          <a:p>
            <a:r>
              <a:rPr lang="en-GB" sz="2000" dirty="0">
                <a:latin typeface="Futura Medium" charset="0"/>
                <a:ea typeface="Futura Medium" charset="0"/>
                <a:cs typeface="Futura Medium" charset="0"/>
              </a:rPr>
              <a:t>A</a:t>
            </a:r>
            <a:r>
              <a:rPr lang="en-GB" sz="2000" dirty="0" smtClean="0">
                <a:latin typeface="Futura Medium" charset="0"/>
                <a:ea typeface="Futura Medium" charset="0"/>
                <a:cs typeface="Futura Medium" charset="0"/>
              </a:rPr>
              <a:t>dvertisers have no access to user-level data for data protection reasons - only </a:t>
            </a:r>
            <a:r>
              <a:rPr lang="en-GB" sz="2000" dirty="0">
                <a:latin typeface="Futura Medium" charset="0"/>
                <a:ea typeface="Futura Medium" charset="0"/>
                <a:cs typeface="Futura Medium" charset="0"/>
              </a:rPr>
              <a:t>the aggregated level result is </a:t>
            </a:r>
            <a:r>
              <a:rPr lang="en-GB" sz="2000" dirty="0" smtClean="0">
                <a:latin typeface="Futura Medium" charset="0"/>
                <a:ea typeface="Futura Medium" charset="0"/>
                <a:cs typeface="Futura Medium" charset="0"/>
              </a:rPr>
              <a:t>reported</a:t>
            </a:r>
            <a:r>
              <a:rPr lang="en-GB" sz="2000" dirty="0">
                <a:latin typeface="Futura Medium" charset="0"/>
                <a:ea typeface="Futura Medium" charset="0"/>
                <a:cs typeface="Futura Medium" charset="0"/>
              </a:rPr>
              <a:t>.</a:t>
            </a:r>
          </a:p>
        </p:txBody>
      </p:sp>
    </p:spTree>
    <p:extLst>
      <p:ext uri="{BB962C8B-B14F-4D97-AF65-F5344CB8AC3E}">
        <p14:creationId xmlns:p14="http://schemas.microsoft.com/office/powerpoint/2010/main" val="15328126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GB" b="0" dirty="0" smtClean="0">
                <a:latin typeface="Futura PT ExtraBold Obl"/>
                <a:cs typeface="Futura PT ExtraBold Obl"/>
              </a:rPr>
              <a:t>Comparing marketing strategies </a:t>
            </a:r>
            <a:br>
              <a:rPr lang="en-GB" b="0" dirty="0" smtClean="0">
                <a:latin typeface="Futura PT ExtraBold Obl"/>
                <a:cs typeface="Futura PT ExtraBold Obl"/>
              </a:rPr>
            </a:br>
            <a:r>
              <a:rPr lang="en-GB" b="0" dirty="0" smtClean="0">
                <a:latin typeface="Futura PT ExtraBold Obl"/>
                <a:cs typeface="Futura PT ExtraBold Obl"/>
              </a:rPr>
              <a:t>via multi-cell tests</a:t>
            </a:r>
            <a:endParaRPr lang="en-US" b="0" dirty="0">
              <a:latin typeface="Futura PT ExtraBold Obl"/>
              <a:cs typeface="Futura PT ExtraBold Obl"/>
            </a:endParaRPr>
          </a:p>
        </p:txBody>
      </p:sp>
      <p:sp>
        <p:nvSpPr>
          <p:cNvPr id="6" name="Text Placeholder 5"/>
          <p:cNvSpPr>
            <a:spLocks noGrp="1"/>
          </p:cNvSpPr>
          <p:nvPr>
            <p:ph type="body" sz="quarter" idx="10"/>
          </p:nvPr>
        </p:nvSpPr>
        <p:spPr>
          <a:xfrm>
            <a:off x="639417" y="2582071"/>
            <a:ext cx="7413720" cy="3481137"/>
          </a:xfrm>
        </p:spPr>
        <p:txBody>
          <a:bodyPr/>
          <a:lstStyle/>
          <a:p>
            <a:pPr marL="0" indent="0">
              <a:lnSpc>
                <a:spcPct val="100000"/>
              </a:lnSpc>
              <a:spcBef>
                <a:spcPts val="0"/>
              </a:spcBef>
              <a:buNone/>
            </a:pPr>
            <a:r>
              <a:rPr lang="en-US" sz="2000" dirty="0" smtClean="0"/>
              <a:t>Facebook can split the </a:t>
            </a:r>
            <a:r>
              <a:rPr lang="en-US" sz="2000" dirty="0"/>
              <a:t>target population </a:t>
            </a:r>
            <a:r>
              <a:rPr lang="en-US" sz="2000" dirty="0" smtClean="0"/>
              <a:t>into </a:t>
            </a:r>
            <a:r>
              <a:rPr lang="en-US" sz="2000" dirty="0"/>
              <a:t>multiple </a:t>
            </a:r>
            <a:r>
              <a:rPr lang="en-US" sz="2000" i="1" dirty="0" smtClean="0"/>
              <a:t>cells</a:t>
            </a:r>
            <a:r>
              <a:rPr lang="en-US" sz="2000" dirty="0" smtClean="0"/>
              <a:t>. </a:t>
            </a:r>
            <a:r>
              <a:rPr lang="en-US" sz="2000" dirty="0"/>
              <a:t>Different </a:t>
            </a:r>
            <a:r>
              <a:rPr lang="en-US" sz="2000" dirty="0" smtClean="0"/>
              <a:t>campaigns + test-control </a:t>
            </a:r>
            <a:r>
              <a:rPr lang="en-US" sz="2000" dirty="0"/>
              <a:t>splits can be run in </a:t>
            </a:r>
            <a:r>
              <a:rPr lang="en-US" sz="2000" dirty="0" smtClean="0"/>
              <a:t>each.</a:t>
            </a:r>
          </a:p>
          <a:p>
            <a:pPr marL="0" indent="0">
              <a:lnSpc>
                <a:spcPct val="100000"/>
              </a:lnSpc>
              <a:spcBef>
                <a:spcPts val="0"/>
              </a:spcBef>
              <a:buNone/>
            </a:pPr>
            <a:endParaRPr lang="en-US" sz="2000" dirty="0"/>
          </a:p>
          <a:p>
            <a:pPr marL="0" indent="0">
              <a:lnSpc>
                <a:spcPct val="100000"/>
              </a:lnSpc>
              <a:spcBef>
                <a:spcPts val="0"/>
              </a:spcBef>
              <a:buNone/>
            </a:pPr>
            <a:r>
              <a:rPr lang="en-US" sz="2000" dirty="0"/>
              <a:t>These can be used to compare </a:t>
            </a:r>
            <a:r>
              <a:rPr lang="en-US" sz="2000" dirty="0" smtClean="0"/>
              <a:t>strategies </a:t>
            </a:r>
            <a:r>
              <a:rPr lang="en-US" sz="2000" dirty="0"/>
              <a:t>where the target audience exhibits a selection bias </a:t>
            </a:r>
            <a:r>
              <a:rPr lang="en-US" sz="2000" dirty="0" smtClean="0"/>
              <a:t>[3] (e.g. </a:t>
            </a:r>
            <a:r>
              <a:rPr lang="en-US" sz="2000" dirty="0"/>
              <a:t>comparing campaigns that vary the bid size based on customer </a:t>
            </a:r>
            <a:r>
              <a:rPr lang="en-US" sz="2000" dirty="0" smtClean="0"/>
              <a:t>lifecycle). </a:t>
            </a:r>
          </a:p>
          <a:p>
            <a:pPr marL="0" indent="0">
              <a:lnSpc>
                <a:spcPct val="100000"/>
              </a:lnSpc>
              <a:spcBef>
                <a:spcPts val="0"/>
              </a:spcBef>
              <a:buNone/>
            </a:pPr>
            <a:endParaRPr lang="en-US" sz="2000" dirty="0"/>
          </a:p>
          <a:p>
            <a:pPr marL="0" indent="0">
              <a:lnSpc>
                <a:spcPct val="100000"/>
              </a:lnSpc>
              <a:spcBef>
                <a:spcPts val="0"/>
              </a:spcBef>
              <a:buNone/>
            </a:pPr>
            <a:r>
              <a:rPr lang="en-US" sz="2000" dirty="0" smtClean="0"/>
              <a:t>We are </a:t>
            </a:r>
            <a:r>
              <a:rPr lang="en-US" sz="2000" dirty="0"/>
              <a:t>interested in measuring the difference between </a:t>
            </a:r>
            <a:r>
              <a:rPr lang="en-US" sz="2000" dirty="0" err="1"/>
              <a:t>incrementalities</a:t>
            </a:r>
            <a:r>
              <a:rPr lang="en-US" sz="2000" dirty="0"/>
              <a:t> attained by the campaigns</a:t>
            </a:r>
            <a:r>
              <a:rPr lang="en-US" sz="2000" dirty="0" smtClean="0"/>
              <a:t>. This is not reported by Facebook.*</a:t>
            </a:r>
            <a:endParaRPr lang="en-US"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3137" y="2137658"/>
            <a:ext cx="3850239" cy="3925550"/>
          </a:xfrm>
          <a:prstGeom prst="rect">
            <a:avLst/>
          </a:prstGeom>
        </p:spPr>
      </p:pic>
    </p:spTree>
    <p:extLst>
      <p:ext uri="{BB962C8B-B14F-4D97-AF65-F5344CB8AC3E}">
        <p14:creationId xmlns:p14="http://schemas.microsoft.com/office/powerpoint/2010/main" val="2041642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639416" y="926250"/>
            <a:ext cx="10766521" cy="1211408"/>
          </a:xfrm>
        </p:spPr>
        <p:txBody>
          <a:bodyPr/>
          <a:lstStyle/>
          <a:p>
            <a:r>
              <a:rPr lang="en-US" b="0" dirty="0" smtClean="0">
                <a:latin typeface="Futura PT ExtraBold Obl"/>
                <a:cs typeface="Futura PT ExtraBold Obl"/>
              </a:rPr>
              <a:t>The current gap in literature</a:t>
            </a:r>
            <a:endParaRPr lang="en-US" b="0" dirty="0">
              <a:latin typeface="Futura PT ExtraBold Obl"/>
              <a:cs typeface="Futura PT ExtraBold Obl"/>
            </a:endParaRPr>
          </a:p>
        </p:txBody>
      </p:sp>
      <p:pic>
        <p:nvPicPr>
          <p:cNvPr id="2" name="Picture 1"/>
          <p:cNvPicPr>
            <a:picLocks noChangeAspect="1"/>
          </p:cNvPicPr>
          <p:nvPr/>
        </p:nvPicPr>
        <p:blipFill rotWithShape="1">
          <a:blip r:embed="rId3"/>
          <a:srcRect t="-1" b="37243"/>
          <a:stretch/>
        </p:blipFill>
        <p:spPr>
          <a:xfrm>
            <a:off x="1944489" y="2321653"/>
            <a:ext cx="8156373" cy="3947066"/>
          </a:xfrm>
          <a:prstGeom prst="rect">
            <a:avLst/>
          </a:prstGeom>
        </p:spPr>
      </p:pic>
      <p:sp>
        <p:nvSpPr>
          <p:cNvPr id="3" name="TextBox 2"/>
          <p:cNvSpPr txBox="1"/>
          <p:nvPr/>
        </p:nvSpPr>
        <p:spPr>
          <a:xfrm>
            <a:off x="1203157" y="1809248"/>
            <a:ext cx="3087833"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Advertising on Facebook</a:t>
            </a:r>
            <a:endParaRPr lang="en-GB" sz="2000" dirty="0">
              <a:latin typeface="Futura Medium" charset="0"/>
              <a:ea typeface="Futura Medium" charset="0"/>
              <a:cs typeface="Futura Medium" charset="0"/>
            </a:endParaRPr>
          </a:p>
        </p:txBody>
      </p:sp>
      <p:sp>
        <p:nvSpPr>
          <p:cNvPr id="4" name="TextBox 3"/>
          <p:cNvSpPr txBox="1"/>
          <p:nvPr/>
        </p:nvSpPr>
        <p:spPr>
          <a:xfrm>
            <a:off x="7618961" y="1809248"/>
            <a:ext cx="3656963"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Controlled Experiment Design</a:t>
            </a:r>
            <a:endParaRPr lang="en-GB" sz="2000" dirty="0">
              <a:latin typeface="Futura Medium" charset="0"/>
              <a:ea typeface="Futura Medium" charset="0"/>
              <a:cs typeface="Futura Medium" charset="0"/>
            </a:endParaRPr>
          </a:p>
        </p:txBody>
      </p:sp>
      <p:sp>
        <p:nvSpPr>
          <p:cNvPr id="5" name="TextBox 4"/>
          <p:cNvSpPr txBox="1"/>
          <p:nvPr/>
        </p:nvSpPr>
        <p:spPr>
          <a:xfrm>
            <a:off x="6144126" y="3092356"/>
            <a:ext cx="2187330" cy="400110"/>
          </a:xfrm>
          <a:prstGeom prst="rect">
            <a:avLst/>
          </a:prstGeom>
          <a:noFill/>
        </p:spPr>
        <p:txBody>
          <a:bodyPr wrap="none" rtlCol="0">
            <a:spAutoFit/>
          </a:bodyPr>
          <a:lstStyle/>
          <a:p>
            <a:r>
              <a:rPr lang="en-GB" sz="2000" dirty="0" smtClean="0">
                <a:latin typeface="Futura Medium" charset="0"/>
                <a:ea typeface="Futura Medium" charset="0"/>
                <a:cs typeface="Futura Medium" charset="0"/>
              </a:rPr>
              <a:t>Gordon et al. [4]</a:t>
            </a:r>
            <a:endParaRPr lang="en-GB" sz="2000" dirty="0">
              <a:latin typeface="Futura Medium" charset="0"/>
              <a:ea typeface="Futura Medium" charset="0"/>
              <a:cs typeface="Futura Medium" charset="0"/>
            </a:endParaRPr>
          </a:p>
        </p:txBody>
      </p:sp>
      <p:cxnSp>
        <p:nvCxnSpPr>
          <p:cNvPr id="9" name="Elbow Connector 8"/>
          <p:cNvCxnSpPr>
            <a:stCxn id="5" idx="2"/>
          </p:cNvCxnSpPr>
          <p:nvPr/>
        </p:nvCxnSpPr>
        <p:spPr>
          <a:xfrm rot="16200000" flipH="1">
            <a:off x="7541634" y="3188622"/>
            <a:ext cx="485976" cy="1093663"/>
          </a:xfrm>
          <a:prstGeom prst="bentConnector2">
            <a:avLst/>
          </a:prstGeom>
          <a:ln w="25400">
            <a:tailEnd type="triangle" w="lg"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85762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p:txBody>
          <a:bodyPr/>
          <a:lstStyle/>
          <a:p>
            <a:r>
              <a:rPr lang="en-US" b="0" dirty="0" smtClean="0">
                <a:latin typeface="Futura PT ExtraBold Obl"/>
                <a:cs typeface="Futura PT ExtraBold Obl"/>
              </a:rPr>
              <a:t>AGENDA</a:t>
            </a:r>
            <a:endParaRPr lang="en-US" b="0" dirty="0">
              <a:latin typeface="Futura PT ExtraBold Obl"/>
              <a:cs typeface="Futura PT ExtraBold Obl"/>
            </a:endParaRPr>
          </a:p>
        </p:txBody>
      </p:sp>
      <p:sp>
        <p:nvSpPr>
          <p:cNvPr id="4" name="Text Placeholder 3"/>
          <p:cNvSpPr>
            <a:spLocks noGrp="1"/>
          </p:cNvSpPr>
          <p:nvPr>
            <p:ph type="body" sz="quarter" idx="10"/>
          </p:nvPr>
        </p:nvSpPr>
        <p:spPr>
          <a:xfrm>
            <a:off x="1251001" y="2137658"/>
            <a:ext cx="9666806" cy="3525205"/>
          </a:xfrm>
        </p:spPr>
        <p:txBody>
          <a:bodyPr/>
          <a:lstStyle/>
          <a:p>
            <a:pPr marL="457200" indent="-457200">
              <a:buAutoNum type="arabicPeriod"/>
            </a:pPr>
            <a:r>
              <a:rPr lang="en-GB" sz="2200" dirty="0" smtClean="0"/>
              <a:t>How does Facebook calculate </a:t>
            </a:r>
            <a:r>
              <a:rPr lang="en-GB" sz="2200" dirty="0" err="1"/>
              <a:t>incrementality</a:t>
            </a:r>
            <a:r>
              <a:rPr lang="en-GB" sz="2200" dirty="0"/>
              <a:t> and lift</a:t>
            </a:r>
            <a:r>
              <a:rPr lang="en-GB" sz="2200" dirty="0" smtClean="0"/>
              <a:t>?</a:t>
            </a:r>
            <a:br>
              <a:rPr lang="en-GB" sz="2200" dirty="0" smtClean="0"/>
            </a:br>
            <a:r>
              <a:rPr lang="en-GB" sz="2200" dirty="0" smtClean="0"/>
              <a:t>(A quick overview of Gordon et al. [4])</a:t>
            </a:r>
          </a:p>
          <a:p>
            <a:pPr marL="457200" indent="-457200">
              <a:buAutoNum type="arabicPeriod"/>
            </a:pPr>
            <a:r>
              <a:rPr lang="en-GB" sz="2200" dirty="0" smtClean="0"/>
              <a:t>How can we estimate the test power and sample size required to run a Facebook lift study?</a:t>
            </a:r>
          </a:p>
          <a:p>
            <a:pPr marL="457200" indent="-457200">
              <a:buAutoNum type="arabicPeriod"/>
            </a:pPr>
            <a:r>
              <a:rPr lang="en-GB" sz="2200" dirty="0" smtClean="0"/>
              <a:t>Can we generalise the test power and sample size required calculations to a multi-cell study?</a:t>
            </a:r>
          </a:p>
        </p:txBody>
      </p:sp>
    </p:spTree>
    <p:extLst>
      <p:ext uri="{BB962C8B-B14F-4D97-AF65-F5344CB8AC3E}">
        <p14:creationId xmlns:p14="http://schemas.microsoft.com/office/powerpoint/2010/main" val="76455819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SOS BRAND 1">
      <a:dk1>
        <a:srgbClr val="000000"/>
      </a:dk1>
      <a:lt1>
        <a:srgbClr val="FFFFFF"/>
      </a:lt1>
      <a:dk2>
        <a:srgbClr val="88868C"/>
      </a:dk2>
      <a:lt2>
        <a:srgbClr val="000000"/>
      </a:lt2>
      <a:accent1>
        <a:srgbClr val="46468C"/>
      </a:accent1>
      <a:accent2>
        <a:srgbClr val="F76D3C"/>
      </a:accent2>
      <a:accent3>
        <a:srgbClr val="6EF4A4"/>
      </a:accent3>
      <a:accent4>
        <a:srgbClr val="F97280"/>
      </a:accent4>
      <a:accent5>
        <a:srgbClr val="F7D942"/>
      </a:accent5>
      <a:accent6>
        <a:srgbClr val="000000"/>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45928A778F0D84DBB822685046F71A5" ma:contentTypeVersion="2" ma:contentTypeDescription="Create a new document." ma:contentTypeScope="" ma:versionID="35a1b35b9c571d5f0d3a2519e24fc853">
  <xsd:schema xmlns:xsd="http://www.w3.org/2001/XMLSchema" xmlns:xs="http://www.w3.org/2001/XMLSchema" xmlns:p="http://schemas.microsoft.com/office/2006/metadata/properties" xmlns:ns2="b0e6edfc-c28e-4d2e-97b6-e63b8eaf0561" targetNamespace="http://schemas.microsoft.com/office/2006/metadata/properties" ma:root="true" ma:fieldsID="b6a6427d83f439d8c611771ae20176b3" ns2:_="">
    <xsd:import namespace="b0e6edfc-c28e-4d2e-97b6-e63b8eaf0561"/>
    <xsd:element name="properties">
      <xsd:complexType>
        <xsd:sequence>
          <xsd:element name="documentManagement">
            <xsd:complexType>
              <xsd:all>
                <xsd:element ref="ns2:SharedWithUsers" minOccurs="0"/>
                <xsd:element ref="ns2:SharedWithDetails" minOccurs="0"/>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0e6edfc-c28e-4d2e-97b6-e63b8eaf056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DocId xmlns="b0e6edfc-c28e-4d2e-97b6-e63b8eaf0561">525KWQ2PXMKQ-1174709310-48</_dlc_DocId>
    <_dlc_DocIdUrl xmlns="b0e6edfc-c28e-4d2e-97b6-e63b8eaf0561">
      <Url>https://asos1.sharepoint.com/DI/DS/_layouts/15/DocIdRedir.aspx?ID=525KWQ2PXMKQ-1174709310-48</Url>
      <Description>525KWQ2PXMKQ-1174709310-48</Description>
    </_dlc_DocIdUrl>
    <SharedWithUsers xmlns="b0e6edfc-c28e-4d2e-97b6-e63b8eaf0561">
      <UserInfo>
        <DisplayName>Ben Chamberlain</DisplayName>
        <AccountId>3272</AccountId>
        <AccountType/>
      </UserInfo>
    </SharedWithUsers>
  </documentManagement>
</p:properties>
</file>

<file path=customXml/itemProps1.xml><?xml version="1.0" encoding="utf-8"?>
<ds:datastoreItem xmlns:ds="http://schemas.openxmlformats.org/officeDocument/2006/customXml" ds:itemID="{F6A90CD3-591B-4F49-A85E-CE588A5DBD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0e6edfc-c28e-4d2e-97b6-e63b8eaf056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312C430-C4F3-478A-BF81-3B06E9A12AD2}">
  <ds:schemaRefs>
    <ds:schemaRef ds:uri="http://schemas.microsoft.com/sharepoint/events"/>
  </ds:schemaRefs>
</ds:datastoreItem>
</file>

<file path=customXml/itemProps3.xml><?xml version="1.0" encoding="utf-8"?>
<ds:datastoreItem xmlns:ds="http://schemas.openxmlformats.org/officeDocument/2006/customXml" ds:itemID="{15E724BC-3723-4BCF-9CF2-60A215633CCB}">
  <ds:schemaRefs>
    <ds:schemaRef ds:uri="http://schemas.microsoft.com/sharepoint/v3/contenttype/forms"/>
  </ds:schemaRefs>
</ds:datastoreItem>
</file>

<file path=customXml/itemProps4.xml><?xml version="1.0" encoding="utf-8"?>
<ds:datastoreItem xmlns:ds="http://schemas.openxmlformats.org/officeDocument/2006/customXml" ds:itemID="{CD5D16AB-61F0-45C7-981E-77076A8AE02D}">
  <ds:schemaRefs>
    <ds:schemaRef ds:uri="http://purl.org/dc/terms/"/>
    <ds:schemaRef ds:uri="http://schemas.openxmlformats.org/package/2006/metadata/core-properties"/>
    <ds:schemaRef ds:uri="http://www.w3.org/XML/1998/namespace"/>
    <ds:schemaRef ds:uri="b0e6edfc-c28e-4d2e-97b6-e63b8eaf0561"/>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51253</TotalTime>
  <Words>1798</Words>
  <Application>Microsoft Macintosh PowerPoint</Application>
  <PresentationFormat>Widescreen</PresentationFormat>
  <Paragraphs>204</Paragraphs>
  <Slides>30</Slides>
  <Notes>28</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Calibri</vt:lpstr>
      <vt:lpstr>Cambria Math</vt:lpstr>
      <vt:lpstr>Futura Medium</vt:lpstr>
      <vt:lpstr>Futura PT</vt:lpstr>
      <vt:lpstr>Futura PT ExtraBold Obl</vt:lpstr>
      <vt:lpstr>Futura PT ExtraBold Oblique</vt:lpstr>
      <vt:lpstr>Futura PT Heavy</vt:lpstr>
      <vt:lpstr>Futura PT Medium</vt:lpstr>
      <vt:lpstr>Mangal</vt:lpstr>
      <vt:lpstr>Wingdings</vt:lpstr>
      <vt:lpstr>Office Theme</vt:lpstr>
      <vt:lpstr>Designing Experiments to Measure Incrementality on Facebook</vt:lpstr>
      <vt:lpstr>Facebook advertising has risen dramatically in importance</vt:lpstr>
      <vt:lpstr>The need to measure incrementality</vt:lpstr>
      <vt:lpstr>They offer incrementality measurement via lift studies</vt:lpstr>
      <vt:lpstr>ISN’T THAT JUST AN A/B TEST? </vt:lpstr>
      <vt:lpstr>A/B test with a few twists</vt:lpstr>
      <vt:lpstr>Comparing marketing strategies  via multi-cell tests</vt:lpstr>
      <vt:lpstr>The current gap in literature</vt:lpstr>
      <vt:lpstr>AGENDA</vt:lpstr>
      <vt:lpstr>Calculating Incrementality &amp; Lift in a Facebook Lift Study</vt:lpstr>
      <vt:lpstr>How does Facebook do it?</vt:lpstr>
      <vt:lpstr>How does Facebook do it?</vt:lpstr>
      <vt:lpstr>How does Facebook do it?</vt:lpstr>
      <vt:lpstr>How does Facebook do it?</vt:lpstr>
      <vt:lpstr>How does Facebook do it?</vt:lpstr>
      <vt:lpstr>How does Facebook do it?</vt:lpstr>
      <vt:lpstr>Estimating the test power &amp; sample size required</vt:lpstr>
      <vt:lpstr>We first require the distribution of  the test statistic - lift </vt:lpstr>
      <vt:lpstr>Test power</vt:lpstr>
      <vt:lpstr>Test power</vt:lpstr>
      <vt:lpstr>Test power</vt:lpstr>
      <vt:lpstr>Minimum sample size required</vt:lpstr>
      <vt:lpstr>Generalising to multi-cell  lift studies</vt:lpstr>
      <vt:lpstr>Comparing incrementalities</vt:lpstr>
      <vt:lpstr>Comparing incrementalities</vt:lpstr>
      <vt:lpstr>Test statistic</vt:lpstr>
      <vt:lpstr>The test statistic distribution is different!</vt:lpstr>
      <vt:lpstr>The test statistic distribution is different!</vt:lpstr>
      <vt:lpstr>SUMMARY</vt:lpstr>
      <vt:lpstr>PowerPoint Presentation</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Value Segmentation (Technical)</dc:title>
  <dc:creator>Microsoft Office User</dc:creator>
  <cp:lastModifiedBy>Microsoft Office User</cp:lastModifiedBy>
  <cp:revision>499</cp:revision>
  <dcterms:created xsi:type="dcterms:W3CDTF">2016-09-15T08:37:29Z</dcterms:created>
  <dcterms:modified xsi:type="dcterms:W3CDTF">2018-08-19T13:33:36Z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0x010100B45928A778F0D84DBB822685046F71A5</vt:lpwstr>
  </property>
  <property fmtid="{D5CDD505-2E9C-101B-9397-08002B2CF9AE}" pid="3" name="_dlc_DocIdItemGuid">
    <vt:lpwstr>894b157c-11d7-492f-a0a4-773e61d29ca7</vt:lpwstr>
  </property>
</Properties>
</file>